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3"/>
  </p:notesMasterIdLst>
  <p:sldIdLst>
    <p:sldId id="256" r:id="rId5"/>
    <p:sldId id="258" r:id="rId6"/>
    <p:sldId id="325" r:id="rId7"/>
    <p:sldId id="324" r:id="rId8"/>
    <p:sldId id="775" r:id="rId9"/>
    <p:sldId id="847" r:id="rId10"/>
    <p:sldId id="852" r:id="rId11"/>
    <p:sldId id="853" r:id="rId12"/>
    <p:sldId id="854" r:id="rId13"/>
    <p:sldId id="855" r:id="rId14"/>
    <p:sldId id="856" r:id="rId15"/>
    <p:sldId id="860" r:id="rId16"/>
    <p:sldId id="839" r:id="rId17"/>
    <p:sldId id="848" r:id="rId18"/>
    <p:sldId id="849" r:id="rId19"/>
    <p:sldId id="859" r:id="rId20"/>
    <p:sldId id="838" r:id="rId21"/>
    <p:sldId id="689" r:id="rId22"/>
    <p:sldId id="694" r:id="rId23"/>
    <p:sldId id="691" r:id="rId24"/>
    <p:sldId id="692" r:id="rId25"/>
    <p:sldId id="693" r:id="rId26"/>
    <p:sldId id="834" r:id="rId27"/>
    <p:sldId id="835" r:id="rId28"/>
    <p:sldId id="695" r:id="rId29"/>
    <p:sldId id="732" r:id="rId30"/>
    <p:sldId id="696" r:id="rId31"/>
    <p:sldId id="697" r:id="rId32"/>
    <p:sldId id="698" r:id="rId33"/>
    <p:sldId id="734" r:id="rId34"/>
    <p:sldId id="735" r:id="rId35"/>
    <p:sldId id="736" r:id="rId36"/>
    <p:sldId id="737" r:id="rId37"/>
    <p:sldId id="738" r:id="rId38"/>
    <p:sldId id="733" r:id="rId39"/>
    <p:sldId id="699" r:id="rId40"/>
    <p:sldId id="700" r:id="rId41"/>
    <p:sldId id="701" r:id="rId42"/>
    <p:sldId id="702" r:id="rId43"/>
    <p:sldId id="703" r:id="rId44"/>
    <p:sldId id="704" r:id="rId45"/>
    <p:sldId id="705" r:id="rId46"/>
    <p:sldId id="706" r:id="rId47"/>
    <p:sldId id="707" r:id="rId48"/>
    <p:sldId id="708" r:id="rId49"/>
    <p:sldId id="710" r:id="rId50"/>
    <p:sldId id="711" r:id="rId51"/>
    <p:sldId id="712" r:id="rId52"/>
    <p:sldId id="713" r:id="rId53"/>
    <p:sldId id="714" r:id="rId54"/>
    <p:sldId id="715" r:id="rId55"/>
    <p:sldId id="718" r:id="rId56"/>
    <p:sldId id="719" r:id="rId57"/>
    <p:sldId id="716" r:id="rId58"/>
    <p:sldId id="709" r:id="rId59"/>
    <p:sldId id="720" r:id="rId60"/>
    <p:sldId id="858" r:id="rId61"/>
    <p:sldId id="836" r:id="rId62"/>
    <p:sldId id="722" r:id="rId63"/>
    <p:sldId id="723" r:id="rId64"/>
    <p:sldId id="724" r:id="rId65"/>
    <p:sldId id="725" r:id="rId66"/>
    <p:sldId id="845" r:id="rId67"/>
    <p:sldId id="846" r:id="rId68"/>
    <p:sldId id="726" r:id="rId69"/>
    <p:sldId id="844" r:id="rId70"/>
    <p:sldId id="851" r:id="rId71"/>
    <p:sldId id="850" r:id="rId72"/>
    <p:sldId id="728" r:id="rId73"/>
    <p:sldId id="729" r:id="rId74"/>
    <p:sldId id="798" r:id="rId75"/>
    <p:sldId id="799" r:id="rId76"/>
    <p:sldId id="730" r:id="rId77"/>
    <p:sldId id="731" r:id="rId78"/>
    <p:sldId id="857" r:id="rId79"/>
    <p:sldId id="837" r:id="rId80"/>
    <p:sldId id="575" r:id="rId81"/>
    <p:sldId id="322" r:id="rId8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58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D112D5-67A9-4795-98D4-FA7D282E6CDF}" v="3" dt="2024-05-24T15:10:34.0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/>
    <p:restoredTop sz="94674"/>
  </p:normalViewPr>
  <p:slideViewPr>
    <p:cSldViewPr snapToGrid="0">
      <p:cViewPr varScale="1">
        <p:scale>
          <a:sx n="124" d="100"/>
          <a:sy n="124" d="100"/>
        </p:scale>
        <p:origin x="6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presProps" Target="pres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notesMaster" Target="notesMasters/notesMaster1.xml"/><Relationship Id="rId88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tableStyles" Target="tableStyles.xml"/><Relationship Id="rId61" Type="http://schemas.openxmlformats.org/officeDocument/2006/relationships/slide" Target="slides/slide57.xml"/><Relationship Id="rId82" Type="http://schemas.openxmlformats.org/officeDocument/2006/relationships/slide" Target="slides/slide7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908B5-B947-AF4B-9A57-9C6C216E872B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C2EA5-900B-FF44-8191-83AEF3B01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985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8C2EA5-900B-FF44-8191-83AEF3B0126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659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579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125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309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848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515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053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104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064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496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7417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323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331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54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983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1042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4443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4287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6208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3152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47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5336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5940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963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8289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8985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6505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0058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2606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1473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5773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1782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0865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94572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9393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7229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3662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3943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9207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7292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0413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18340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59556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86218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6514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71551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58392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77785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2400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48491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71497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74228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23267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86095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3015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7146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02830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24387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66017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70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41981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71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87205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72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99482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73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45371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74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42090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76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764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587B71-4A22-A44F-B92C-00699093C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5372C9-58C1-5948-9BD5-1C5296A377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373754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0BCCF6-C864-344B-AAD2-5795FC6A3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657EED-7157-AA48-8A98-942314B91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4516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5FF49-B357-BE45-8496-952E367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4FB844-2132-E04D-BE02-477C01833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99177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31D2E3-089D-5F47-B9A8-13F738E9B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ED87AA-38B1-E249-A95A-F3D42EE608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431C9CD-A852-E54A-B310-B74881275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84725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6E1377-787B-5C43-AD12-C2A38DB0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402CB8-5D18-BA49-8BFC-0104AA5A5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A298864-4DDB-CF47-85CF-FA897F53D1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804FF01-CBDE-9641-BC42-C45231BEA4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3B0F1D-A4CA-914F-A670-0C005E710C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88725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02F5B-7F2B-CC44-9AEB-E780A9C30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91520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85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2BC6C7-190B-D345-88F0-36CBDBC79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E676AA-71DB-AE45-882F-2FFAE8CC2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4835B4-46EC-9045-9EA8-A8F779350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09788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953E4-9D74-A74C-913D-E6F91721E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D56679-A5D9-D448-B57F-B86C5CE5AE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CF3FC6F-E9F1-4646-914B-42C68855D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24937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8018" y="404664"/>
            <a:ext cx="10368623" cy="604867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1095942"/>
            <a:ext cx="11247967" cy="50768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1488018" y="0"/>
            <a:ext cx="10369549" cy="403860"/>
          </a:xfrm>
        </p:spPr>
        <p:txBody>
          <a:bodyPr/>
          <a:lstStyle>
            <a:lvl1pPr marL="0" indent="0">
              <a:buNone/>
              <a:defRPr sz="2160"/>
            </a:lvl1pPr>
          </a:lstStyle>
          <a:p>
            <a:pPr lvl="0"/>
            <a:r>
              <a:rPr lang="fr-FR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4"/>
          </p:nvPr>
        </p:nvSpPr>
        <p:spPr>
          <a:xfrm>
            <a:off x="609600" y="6356986"/>
            <a:ext cx="284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8F3536A-E70C-492D-8B6C-9516539BB90B}" type="datetimeFigureOut">
              <a:rPr lang="fr-FR"/>
              <a:pPr/>
              <a:t>07/06/2024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>
          <a:xfrm>
            <a:off x="4165600" y="6356986"/>
            <a:ext cx="3860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Copyright © 2004-2005 NameOfTheOrganization.  All rights reserved.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6"/>
          </p:nvPr>
        </p:nvSpPr>
        <p:spPr>
          <a:xfrm>
            <a:off x="8737600" y="6356986"/>
            <a:ext cx="284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292AB4E-4968-48F9-A167-C51B46BC94FD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10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alphaModFix amt="40000"/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 l="-89000" r="-8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4ADBC1-9B32-B848-B71B-021DCF5DE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18D282-707A-D341-A8F6-6251F0E4A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8175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Bahnschrift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xproject.org/quickstart.html" TargetMode="Externa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E169E627-DC81-4E23-92C8-BDB52BD66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1426"/>
            <a:ext cx="12192000" cy="449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8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09E03D6-1381-D64F-B645-7526EAACF0A3}"/>
              </a:ext>
            </a:extLst>
          </p:cNvPr>
          <p:cNvSpPr txBox="1"/>
          <p:nvPr/>
        </p:nvSpPr>
        <p:spPr>
          <a:xfrm>
            <a:off x="898525" y="2603500"/>
            <a:ext cx="7916863" cy="10464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 Development</a:t>
            </a:r>
          </a:p>
          <a:p>
            <a:pPr>
              <a:defRPr/>
            </a:pPr>
            <a:endParaRPr lang="en-US" dirty="0">
              <a:solidFill>
                <a:srgbClr val="275851"/>
              </a:solidFill>
              <a:latin typeface="Verdana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sz="1200" dirty="0">
              <a:solidFill>
                <a:srgbClr val="275851"/>
              </a:solidFill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" name="Image 8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43D658B1-6FFE-7A44-82F6-4C0957BA1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65212"/>
            <a:ext cx="2195736" cy="809955"/>
          </a:xfrm>
          <a:prstGeom prst="rect">
            <a:avLst/>
          </a:prstGeom>
        </p:spPr>
      </p:pic>
      <p:pic>
        <p:nvPicPr>
          <p:cNvPr id="5" name="Picture 49" descr="DirectionFinanciere">
            <a:extLst>
              <a:ext uri="{FF2B5EF4-FFF2-40B4-BE49-F238E27FC236}">
                <a16:creationId xmlns:a16="http://schemas.microsoft.com/office/drawing/2014/main" id="{20C0ACC9-451C-174E-8281-EFF49144076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14271" y="3429000"/>
            <a:ext cx="28067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690840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3" name="Image 2" descr="Logo Hesias">
            <a:extLst>
              <a:ext uri="{FF2B5EF4-FFF2-40B4-BE49-F238E27FC236}">
                <a16:creationId xmlns:a16="http://schemas.microsoft.com/office/drawing/2014/main" id="{EB588DA2-71A6-8541-8670-310B5F265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D539DD12-B825-BA41-8F5F-9889D060D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39D546E8-B561-5543-816D-8D3607AC1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Course objectives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0D1482BF-6646-EA48-AF86-5B517347F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3284"/>
            <a:ext cx="8435975" cy="4230687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By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completing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this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course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you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will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be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able to: </a:t>
            </a: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r>
              <a:rPr lang="en-US" dirty="0">
                <a:solidFill>
                  <a:srgbClr val="275851"/>
                </a:solidFill>
              </a:rPr>
              <a:t>Persist </a:t>
            </a:r>
            <a:r>
              <a:rPr lang="en-US" dirty="0" err="1">
                <a:solidFill>
                  <a:srgbClr val="275851"/>
                </a:solidFill>
              </a:rPr>
              <a:t>Datas</a:t>
            </a:r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r>
              <a:rPr lang="en-US" dirty="0">
                <a:solidFill>
                  <a:srgbClr val="275851"/>
                </a:solidFill>
              </a:rPr>
              <a:t>Consume a Rest API</a:t>
            </a: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4E2B075C-A8E4-E343-9920-7A40360B0A07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Android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Development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pic>
        <p:nvPicPr>
          <p:cNvPr id="10" name="Picture 3" descr="D:\Users\Renaud\Desktop\StageFinEtudesSupinfo\Icons-New\v3\Objectives.png">
            <a:extLst>
              <a:ext uri="{FF2B5EF4-FFF2-40B4-BE49-F238E27FC236}">
                <a16:creationId xmlns:a16="http://schemas.microsoft.com/office/drawing/2014/main" id="{8D58B073-89F5-304A-8A59-1C8B9EC89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21197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939945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499C899-64DC-7A43-BCA7-A8B083221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Course plan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4ECFC0F9-F1B1-E543-9AB0-AB335E2F5450}"/>
              </a:ext>
            </a:extLst>
          </p:cNvPr>
          <p:cNvSpPr txBox="1">
            <a:spLocks/>
          </p:cNvSpPr>
          <p:nvPr/>
        </p:nvSpPr>
        <p:spPr>
          <a:xfrm>
            <a:off x="3635896" y="1128713"/>
            <a:ext cx="5257279" cy="423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rgbClr val="275851"/>
                </a:solidFill>
              </a:rPr>
              <a:t>Threads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 err="1">
                <a:solidFill>
                  <a:srgbClr val="275851"/>
                </a:solidFill>
              </a:rPr>
              <a:t>AsyncTask</a:t>
            </a:r>
            <a:endParaRPr lang="en-US" dirty="0">
              <a:solidFill>
                <a:srgbClr val="275851"/>
              </a:solidFill>
            </a:endParaRP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Persistence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Rest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275851"/>
              </a:solidFill>
            </a:endParaRP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275851"/>
              </a:solidFill>
            </a:endParaRP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E5A7C267-9D5B-4241-A016-79FEFB0520AA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Android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Development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pic>
        <p:nvPicPr>
          <p:cNvPr id="15" name="Picture 3" descr="D:\Users\Renaud\Desktop\StageFinEtudesSupinfo\Icons-New\v3\Min\Plan.png">
            <a:extLst>
              <a:ext uri="{FF2B5EF4-FFF2-40B4-BE49-F238E27FC236}">
                <a16:creationId xmlns:a16="http://schemas.microsoft.com/office/drawing/2014/main" id="{AC0824BF-704E-E844-88DC-9F0873EDD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196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Screen shot 2011-01-17 at 1.58.22 PM.png">
            <a:extLst>
              <a:ext uri="{FF2B5EF4-FFF2-40B4-BE49-F238E27FC236}">
                <a16:creationId xmlns:a16="http://schemas.microsoft.com/office/drawing/2014/main" id="{E3634B0C-5172-F549-A365-2C3DDECCE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057300"/>
            <a:ext cx="3479424" cy="3911352"/>
          </a:xfrm>
          <a:prstGeom prst="rect">
            <a:avLst/>
          </a:prstGeom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9270178E-B293-F44E-A2ED-CBFF5D068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6041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77547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rgbClr val="275851"/>
                </a:solidFill>
              </a:rPr>
              <a:t>THREAD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B655F02B-4A3C-BE4E-98D0-90168FADE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66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Create a thread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Thread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To avoid processing in the Activity, create a Thread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Send message between Thread and  Activity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Use a Handler to send and receive message in Activity 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70653" y="2737723"/>
            <a:ext cx="5011757" cy="32835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60" dirty="0">
                <a:solidFill>
                  <a:schemeClr val="tx1"/>
                </a:solidFill>
              </a:rPr>
              <a:t>Main Thread</a:t>
            </a:r>
          </a:p>
          <a:p>
            <a:pPr algn="ctr"/>
            <a:endParaRPr lang="fr-FR" sz="2160" dirty="0"/>
          </a:p>
          <a:p>
            <a:pPr algn="ctr"/>
            <a:endParaRPr lang="fr-FR" sz="2160" dirty="0"/>
          </a:p>
          <a:p>
            <a:pPr algn="ctr"/>
            <a:endParaRPr lang="fr-FR" sz="2160" dirty="0"/>
          </a:p>
          <a:p>
            <a:pPr algn="ctr"/>
            <a:endParaRPr lang="fr-FR" sz="2160" dirty="0"/>
          </a:p>
          <a:p>
            <a:pPr algn="ctr"/>
            <a:endParaRPr lang="fr-FR" sz="2160" dirty="0"/>
          </a:p>
          <a:p>
            <a:pPr algn="ctr"/>
            <a:endParaRPr lang="fr-FR" sz="2160" dirty="0"/>
          </a:p>
          <a:p>
            <a:pPr algn="ctr"/>
            <a:endParaRPr lang="fr-FR" sz="2160" dirty="0"/>
          </a:p>
          <a:p>
            <a:pPr algn="ctr"/>
            <a:endParaRPr lang="fr-FR" sz="2160" dirty="0"/>
          </a:p>
          <a:p>
            <a:pPr algn="ctr"/>
            <a:endParaRPr lang="fr-FR" sz="2160" dirty="0"/>
          </a:p>
        </p:txBody>
      </p:sp>
      <p:sp>
        <p:nvSpPr>
          <p:cNvPr id="10" name="Rectangle 9"/>
          <p:cNvSpPr/>
          <p:nvPr/>
        </p:nvSpPr>
        <p:spPr>
          <a:xfrm>
            <a:off x="6960096" y="2651314"/>
            <a:ext cx="1987421" cy="328356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60" dirty="0"/>
              <a:t>Thread</a:t>
            </a:r>
          </a:p>
          <a:p>
            <a:pPr algn="ctr"/>
            <a:endParaRPr lang="fr-FR" sz="2160" dirty="0"/>
          </a:p>
          <a:p>
            <a:pPr algn="ctr"/>
            <a:endParaRPr lang="fr-FR" sz="2160" dirty="0"/>
          </a:p>
          <a:p>
            <a:pPr algn="ctr"/>
            <a:endParaRPr lang="fr-FR" sz="2160" dirty="0"/>
          </a:p>
          <a:p>
            <a:pPr algn="ctr"/>
            <a:endParaRPr lang="fr-FR" sz="2160" dirty="0"/>
          </a:p>
          <a:p>
            <a:pPr algn="ctr"/>
            <a:endParaRPr lang="fr-FR" sz="2160" dirty="0"/>
          </a:p>
          <a:p>
            <a:pPr algn="ctr"/>
            <a:endParaRPr lang="fr-FR" sz="2160" dirty="0"/>
          </a:p>
          <a:p>
            <a:pPr algn="ctr"/>
            <a:endParaRPr lang="fr-FR" sz="2160" dirty="0"/>
          </a:p>
          <a:p>
            <a:pPr algn="ctr"/>
            <a:endParaRPr lang="fr-FR" sz="2160" dirty="0"/>
          </a:p>
        </p:txBody>
      </p:sp>
      <p:sp>
        <p:nvSpPr>
          <p:cNvPr id="11" name="Rectangle 10"/>
          <p:cNvSpPr/>
          <p:nvPr/>
        </p:nvSpPr>
        <p:spPr>
          <a:xfrm>
            <a:off x="1257063" y="3169771"/>
            <a:ext cx="1641782" cy="26686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80" dirty="0" err="1">
                <a:solidFill>
                  <a:srgbClr val="000000"/>
                </a:solidFill>
              </a:rPr>
              <a:t>Activity</a:t>
            </a:r>
            <a:br>
              <a:rPr lang="fr-FR" sz="1680" dirty="0">
                <a:solidFill>
                  <a:srgbClr val="000000"/>
                </a:solidFill>
              </a:rPr>
            </a:br>
            <a:r>
              <a:rPr lang="fr-FR" sz="1680" dirty="0" err="1">
                <a:solidFill>
                  <a:srgbClr val="000000"/>
                </a:solidFill>
              </a:rPr>
              <a:t>sendMessage</a:t>
            </a:r>
            <a:r>
              <a:rPr lang="fr-FR" sz="1680" dirty="0">
                <a:solidFill>
                  <a:srgbClr val="000000"/>
                </a:solidFill>
              </a:rPr>
              <a:t>()</a:t>
            </a:r>
          </a:p>
          <a:p>
            <a:pPr algn="ctr"/>
            <a:endParaRPr lang="fr-FR" sz="1680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0893" y="3169771"/>
            <a:ext cx="2409408" cy="129614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920" dirty="0">
                <a:solidFill>
                  <a:srgbClr val="000000"/>
                </a:solidFill>
              </a:rPr>
              <a:t>Handler</a:t>
            </a:r>
          </a:p>
          <a:p>
            <a:pPr algn="ctr"/>
            <a:r>
              <a:rPr lang="fr-FR" sz="1920" dirty="0" err="1">
                <a:solidFill>
                  <a:srgbClr val="000000"/>
                </a:solidFill>
              </a:rPr>
              <a:t>handleMessage</a:t>
            </a:r>
            <a:r>
              <a:rPr lang="fr-FR" sz="1920" dirty="0">
                <a:solidFill>
                  <a:srgbClr val="000000"/>
                </a:solidFill>
              </a:rPr>
              <a:t>()</a:t>
            </a:r>
          </a:p>
        </p:txBody>
      </p:sp>
      <p:sp>
        <p:nvSpPr>
          <p:cNvPr id="6" name="Rectangle 5"/>
          <p:cNvSpPr/>
          <p:nvPr/>
        </p:nvSpPr>
        <p:spPr>
          <a:xfrm>
            <a:off x="5923181" y="5096827"/>
            <a:ext cx="1209734" cy="57882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40" dirty="0">
                <a:solidFill>
                  <a:schemeClr val="tx1"/>
                </a:solidFill>
              </a:rPr>
              <a:t>Message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915" y="3515410"/>
            <a:ext cx="1641782" cy="8640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80" dirty="0"/>
              <a:t>Thread</a:t>
            </a:r>
          </a:p>
          <a:p>
            <a:pPr algn="ctr"/>
            <a:r>
              <a:rPr lang="fr-FR" sz="1680" dirty="0" err="1"/>
              <a:t>sendMessage</a:t>
            </a:r>
            <a:r>
              <a:rPr lang="fr-FR" sz="1680" dirty="0"/>
              <a:t>()</a:t>
            </a:r>
          </a:p>
        </p:txBody>
      </p:sp>
      <p:sp>
        <p:nvSpPr>
          <p:cNvPr id="8" name="Flèche à angle droit 7"/>
          <p:cNvSpPr/>
          <p:nvPr/>
        </p:nvSpPr>
        <p:spPr>
          <a:xfrm>
            <a:off x="2985255" y="4552325"/>
            <a:ext cx="1209734" cy="864096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60"/>
          </a:p>
        </p:txBody>
      </p:sp>
      <p:sp>
        <p:nvSpPr>
          <p:cNvPr id="14" name="Flèche angle droit à deux pointes 13"/>
          <p:cNvSpPr/>
          <p:nvPr/>
        </p:nvSpPr>
        <p:spPr>
          <a:xfrm flipH="1">
            <a:off x="4281398" y="4552325"/>
            <a:ext cx="1555373" cy="1036915"/>
          </a:xfrm>
          <a:prstGeom prst="lef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60"/>
          </a:p>
        </p:txBody>
      </p:sp>
      <p:sp>
        <p:nvSpPr>
          <p:cNvPr id="15" name="Flèche à angle droit 14"/>
          <p:cNvSpPr/>
          <p:nvPr/>
        </p:nvSpPr>
        <p:spPr>
          <a:xfrm rot="16200000" flipH="1">
            <a:off x="7116850" y="4568395"/>
            <a:ext cx="1171685" cy="966731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60"/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3812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Create a thread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Thread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Define a Handler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2121158" y="2392085"/>
            <a:ext cx="7776864" cy="293792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public class </a:t>
            </a:r>
            <a:r>
              <a:rPr lang="en-US" sz="1680" dirty="0" err="1">
                <a:solidFill>
                  <a:srgbClr val="595959"/>
                </a:solidFill>
                <a:latin typeface="Courier"/>
                <a:cs typeface="Courier"/>
              </a:rPr>
              <a:t>MainActivity</a:t>
            </a:r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extends Activity {</a:t>
            </a:r>
          </a:p>
          <a:p>
            <a:endParaRPr lang="en-US" sz="168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// Define the Handler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Handler handler = new Handler() {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    @Override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    public void </a:t>
            </a:r>
            <a:r>
              <a:rPr lang="en-US" sz="1680" dirty="0" err="1">
                <a:solidFill>
                  <a:srgbClr val="595959"/>
                </a:solidFill>
                <a:latin typeface="Courier"/>
                <a:cs typeface="Courier"/>
              </a:rPr>
              <a:t>handleMessage</a:t>
            </a:r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(Message msg) {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        int progress=</a:t>
            </a:r>
            <a:r>
              <a:rPr lang="en-US" sz="1680" dirty="0" err="1">
                <a:solidFill>
                  <a:srgbClr val="595959"/>
                </a:solidFill>
                <a:latin typeface="Courier"/>
                <a:cs typeface="Courier"/>
              </a:rPr>
              <a:t>msg.getData</a:t>
            </a:r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().</a:t>
            </a:r>
            <a:r>
              <a:rPr lang="en-US" sz="1680" dirty="0" err="1">
                <a:solidFill>
                  <a:srgbClr val="595959"/>
                </a:solidFill>
                <a:latin typeface="Courier"/>
                <a:cs typeface="Courier"/>
              </a:rPr>
              <a:t>getInt</a:t>
            </a:r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("</a:t>
            </a:r>
            <a:r>
              <a:rPr lang="en-US" sz="1680" dirty="0" err="1">
                <a:solidFill>
                  <a:srgbClr val="595959"/>
                </a:solidFill>
                <a:latin typeface="Courier"/>
                <a:cs typeface="Courier"/>
              </a:rPr>
              <a:t>myKey</a:t>
            </a:r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");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        </a:t>
            </a:r>
            <a:r>
              <a:rPr lang="en-US" sz="1680" dirty="0" err="1">
                <a:solidFill>
                  <a:srgbClr val="595959"/>
                </a:solidFill>
                <a:latin typeface="Courier"/>
                <a:cs typeface="Courier"/>
              </a:rPr>
              <a:t>Log.d</a:t>
            </a:r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("HESIAS", "New value: "+progress);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    }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};</a:t>
            </a:r>
          </a:p>
          <a:p>
            <a:endParaRPr lang="en-US" sz="1680" dirty="0">
              <a:solidFill>
                <a:srgbClr val="595959"/>
              </a:solidFill>
              <a:latin typeface="Courier"/>
              <a:cs typeface="Courier"/>
            </a:endParaRPr>
          </a:p>
          <a:p>
            <a:endParaRPr lang="en-US" sz="1680" dirty="0">
              <a:solidFill>
                <a:srgbClr val="595959"/>
              </a:solidFill>
              <a:latin typeface="Courier"/>
              <a:cs typeface="Courier"/>
            </a:endParaRPr>
          </a:p>
          <a:p>
            <a:endParaRPr lang="en-US" sz="1680" dirty="0">
              <a:solidFill>
                <a:srgbClr val="595959"/>
              </a:solidFill>
              <a:latin typeface="Courier"/>
              <a:cs typeface="Courier"/>
            </a:endParaRPr>
          </a:p>
        </p:txBody>
      </p:sp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60316D9F-E5C8-4542-BB40-9EB13CB82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0234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Create a thread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Thread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Override </a:t>
            </a:r>
            <a:r>
              <a:rPr lang="en-US" sz="2160" dirty="0" err="1">
                <a:solidFill>
                  <a:srgbClr val="275851"/>
                </a:solidFill>
              </a:rPr>
              <a:t>onStart</a:t>
            </a:r>
            <a:r>
              <a:rPr lang="en-US" sz="2160" dirty="0">
                <a:solidFill>
                  <a:srgbClr val="275851"/>
                </a:solidFill>
              </a:rPr>
              <a:t>(</a:t>
            </a:r>
            <a:r>
              <a:rPr lang="en-US" sz="2160">
                <a:solidFill>
                  <a:srgbClr val="275851"/>
                </a:solidFill>
              </a:rPr>
              <a:t>) method</a:t>
            </a: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997834" y="1614399"/>
            <a:ext cx="10196333" cy="466611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public void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onStart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 {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super.onStart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// Define the thread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Thread background = new Thread(new Runnable() {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Bundle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messageBundle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=new Bundle();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Message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myMessage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; //Message with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HashMap</a:t>
            </a:r>
            <a:endParaRPr lang="en-US" sz="144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public void run() {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   try {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       ... //your code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 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myMessage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=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handler.obtainMessage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 //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refered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to handler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 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messageBundle.putInt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("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myKey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", 1); //Define data to send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 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myMessage.setData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messageBundle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 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handler.sendMessage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myMessage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); //Send message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   } catch (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Throwable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t) {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 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t.printStackTrace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   }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}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});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background.start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 //run the thread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}</a:t>
            </a:r>
          </a:p>
        </p:txBody>
      </p:sp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9C37B3A3-32E6-E440-9255-143B23C40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70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Create a thread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Thread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Think about pausing the thread if the activity is paused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To manage the state use an </a:t>
            </a:r>
            <a:r>
              <a:rPr lang="en-US" sz="2160" dirty="0" err="1">
                <a:solidFill>
                  <a:srgbClr val="275851"/>
                </a:solidFill>
              </a:rPr>
              <a:t>AtomicBoolean</a:t>
            </a:r>
            <a:endParaRPr lang="en-US" sz="2160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In the thread check if activity is paused or running</a:t>
            </a:r>
          </a:p>
          <a:p>
            <a:pPr lvl="2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997834" y="2737723"/>
            <a:ext cx="10196333" cy="3542794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public class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TestThread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extends Activity {</a:t>
            </a:r>
          </a:p>
          <a:p>
            <a:endParaRPr lang="en-US" sz="144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AtomicBoolean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isRunning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= new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AtomicBoolean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(false);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AtomicBoolean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isPausing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= new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AtomicBoolean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(false);</a:t>
            </a:r>
          </a:p>
          <a:p>
            <a:endParaRPr lang="en-US" sz="144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public void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onStart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 {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super.onStart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endParaRPr lang="en-US" sz="144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... // code to define thread</a:t>
            </a:r>
          </a:p>
          <a:p>
            <a:endParaRPr lang="en-US" sz="144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//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AtomicBooleans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Init</a:t>
            </a:r>
            <a:endParaRPr lang="en-US" sz="144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isRunning.set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(true);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isPausing.set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(false);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background.start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 //run the thread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}</a:t>
            </a:r>
          </a:p>
        </p:txBody>
      </p:sp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6F9E41CC-E165-0E48-8787-60C75E730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913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Create a thread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Thread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Manage pausing </a:t>
            </a:r>
          </a:p>
          <a:p>
            <a:pPr lvl="2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997834" y="1787218"/>
            <a:ext cx="10196333" cy="4493299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public void </a:t>
            </a:r>
            <a:r>
              <a:rPr lang="en-US" sz="1680" dirty="0" err="1">
                <a:solidFill>
                  <a:srgbClr val="595959"/>
                </a:solidFill>
                <a:latin typeface="Courier"/>
                <a:cs typeface="Courier"/>
              </a:rPr>
              <a:t>onStop</a:t>
            </a:r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() {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en-US" sz="1680" dirty="0" err="1">
                <a:solidFill>
                  <a:srgbClr val="595959"/>
                </a:solidFill>
                <a:latin typeface="Courier"/>
                <a:cs typeface="Courier"/>
              </a:rPr>
              <a:t>super.onStop</a:t>
            </a:r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en-US" sz="1680" dirty="0" err="1">
                <a:solidFill>
                  <a:srgbClr val="595959"/>
                </a:solidFill>
                <a:latin typeface="Courier"/>
                <a:cs typeface="Courier"/>
              </a:rPr>
              <a:t>isRunning.set</a:t>
            </a:r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(false); //stop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}</a:t>
            </a:r>
          </a:p>
          <a:p>
            <a:endParaRPr lang="en-US" sz="168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@Override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protected void </a:t>
            </a:r>
            <a:r>
              <a:rPr lang="en-US" sz="1680" dirty="0" err="1">
                <a:solidFill>
                  <a:srgbClr val="595959"/>
                </a:solidFill>
                <a:latin typeface="Courier"/>
                <a:cs typeface="Courier"/>
              </a:rPr>
              <a:t>onPause</a:t>
            </a:r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() {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en-US" sz="1680" dirty="0" err="1">
                <a:solidFill>
                  <a:srgbClr val="595959"/>
                </a:solidFill>
                <a:latin typeface="Courier"/>
                <a:cs typeface="Courier"/>
              </a:rPr>
              <a:t>super.onPause</a:t>
            </a:r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en-US" sz="1680" dirty="0" err="1">
                <a:solidFill>
                  <a:srgbClr val="595959"/>
                </a:solidFill>
                <a:latin typeface="Courier"/>
                <a:cs typeface="Courier"/>
              </a:rPr>
              <a:t>isPausing.set</a:t>
            </a:r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(true); //pause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}</a:t>
            </a:r>
          </a:p>
          <a:p>
            <a:endParaRPr lang="en-US" sz="168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@Override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protected void </a:t>
            </a:r>
            <a:r>
              <a:rPr lang="en-US" sz="1680" dirty="0" err="1">
                <a:solidFill>
                  <a:srgbClr val="595959"/>
                </a:solidFill>
                <a:latin typeface="Courier"/>
                <a:cs typeface="Courier"/>
              </a:rPr>
              <a:t>onResume</a:t>
            </a:r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() {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en-US" sz="1680" dirty="0" err="1">
                <a:solidFill>
                  <a:srgbClr val="595959"/>
                </a:solidFill>
                <a:latin typeface="Courier"/>
                <a:cs typeface="Courier"/>
              </a:rPr>
              <a:t>super.onResume</a:t>
            </a:r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en-US" sz="1680" dirty="0" err="1">
                <a:solidFill>
                  <a:srgbClr val="595959"/>
                </a:solidFill>
                <a:latin typeface="Courier"/>
                <a:cs typeface="Courier"/>
              </a:rPr>
              <a:t>isPausing.set</a:t>
            </a:r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(false); //restart</a:t>
            </a:r>
          </a:p>
          <a:p>
            <a:r>
              <a:rPr lang="en-US" sz="1680" dirty="0">
                <a:solidFill>
                  <a:srgbClr val="595959"/>
                </a:solidFill>
                <a:latin typeface="Courier"/>
                <a:cs typeface="Courier"/>
              </a:rPr>
              <a:t>    }</a:t>
            </a:r>
          </a:p>
        </p:txBody>
      </p:sp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02061594-CE1C-C74C-AFAB-DC86A7C71C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71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Create a thread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Thread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In the thread test if pausing</a:t>
            </a:r>
          </a:p>
          <a:p>
            <a:pPr lvl="2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997834" y="1787218"/>
            <a:ext cx="10196333" cy="4493299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mr-IN" sz="1680" dirty="0">
                <a:solidFill>
                  <a:srgbClr val="595959"/>
                </a:solidFill>
                <a:latin typeface="Courier"/>
                <a:cs typeface="Courier"/>
              </a:rPr>
              <a:t>public void run() {</a:t>
            </a:r>
          </a:p>
          <a:p>
            <a:r>
              <a:rPr lang="mr-IN" sz="1680" dirty="0">
                <a:solidFill>
                  <a:srgbClr val="595959"/>
                </a:solidFill>
                <a:latin typeface="Courier"/>
                <a:cs typeface="Courier"/>
              </a:rPr>
              <a:t>    try {</a:t>
            </a:r>
          </a:p>
          <a:p>
            <a:r>
              <a:rPr lang="mr-IN" sz="1680" dirty="0">
                <a:solidFill>
                  <a:srgbClr val="595959"/>
                </a:solidFill>
                <a:latin typeface="Courier"/>
                <a:cs typeface="Courier"/>
              </a:rPr>
              <a:t>        for (int i = 0; i &lt; 9999 &amp;&amp; isRunning.get(); i++) {</a:t>
            </a:r>
          </a:p>
          <a:p>
            <a:r>
              <a:rPr lang="mr-IN" sz="1680" dirty="0">
                <a:solidFill>
                  <a:srgbClr val="595959"/>
                </a:solidFill>
                <a:latin typeface="Courier"/>
                <a:cs typeface="Courier"/>
              </a:rPr>
              <a:t>            while (isPausing.get() &amp;&amp; (isRunning.get())) {</a:t>
            </a:r>
          </a:p>
          <a:p>
            <a:r>
              <a:rPr lang="mr-IN" sz="1680" dirty="0">
                <a:solidFill>
                  <a:srgbClr val="595959"/>
                </a:solidFill>
                <a:latin typeface="Courier"/>
                <a:cs typeface="Courier"/>
              </a:rPr>
              <a:t>                Thread.sleep(1000); //Pause the thread</a:t>
            </a:r>
          </a:p>
          <a:p>
            <a:r>
              <a:rPr lang="mr-IN" sz="1680" dirty="0">
                <a:solidFill>
                  <a:srgbClr val="595959"/>
                </a:solidFill>
                <a:latin typeface="Courier"/>
                <a:cs typeface="Courier"/>
              </a:rPr>
              <a:t>            }</a:t>
            </a:r>
          </a:p>
          <a:p>
            <a:r>
              <a:rPr lang="mr-IN" sz="1680" dirty="0">
                <a:solidFill>
                  <a:srgbClr val="595959"/>
                </a:solidFill>
                <a:latin typeface="Courier"/>
                <a:cs typeface="Courier"/>
              </a:rPr>
              <a:t>            ... //your code                        </a:t>
            </a:r>
          </a:p>
          <a:p>
            <a:r>
              <a:rPr lang="mr-IN" sz="1680" dirty="0">
                <a:solidFill>
                  <a:srgbClr val="595959"/>
                </a:solidFill>
                <a:latin typeface="Courier"/>
                <a:cs typeface="Courier"/>
              </a:rPr>
              <a:t>            myMessage=handler.obtainMessage();</a:t>
            </a:r>
          </a:p>
          <a:p>
            <a:r>
              <a:rPr lang="mr-IN" sz="1680" dirty="0">
                <a:solidFill>
                  <a:srgbClr val="595959"/>
                </a:solidFill>
                <a:latin typeface="Courier"/>
                <a:cs typeface="Courier"/>
              </a:rPr>
              <a:t>            messageBundle.putInt("myKey", 1);</a:t>
            </a:r>
          </a:p>
          <a:p>
            <a:r>
              <a:rPr lang="mr-IN" sz="1680" dirty="0">
                <a:solidFill>
                  <a:srgbClr val="595959"/>
                </a:solidFill>
                <a:latin typeface="Courier"/>
                <a:cs typeface="Courier"/>
              </a:rPr>
              <a:t>            myMessage.setData(messageBundle);</a:t>
            </a:r>
          </a:p>
          <a:p>
            <a:r>
              <a:rPr lang="mr-IN" sz="1680" dirty="0">
                <a:solidFill>
                  <a:srgbClr val="595959"/>
                </a:solidFill>
                <a:latin typeface="Courier"/>
                <a:cs typeface="Courier"/>
              </a:rPr>
              <a:t>            handler.sendMessage(myMessage);</a:t>
            </a:r>
          </a:p>
          <a:p>
            <a:r>
              <a:rPr lang="mr-IN" sz="1680" dirty="0">
                <a:solidFill>
                  <a:srgbClr val="595959"/>
                </a:solidFill>
                <a:latin typeface="Courier"/>
                <a:cs typeface="Courier"/>
              </a:rPr>
              <a:t>        }</a:t>
            </a:r>
          </a:p>
          <a:p>
            <a:r>
              <a:rPr lang="mr-IN" sz="1680" dirty="0">
                <a:solidFill>
                  <a:srgbClr val="595959"/>
                </a:solidFill>
                <a:latin typeface="Courier"/>
                <a:cs typeface="Courier"/>
              </a:rPr>
              <a:t>    } catch (Throwable t) {</a:t>
            </a:r>
          </a:p>
          <a:p>
            <a:r>
              <a:rPr lang="mr-IN" sz="1680" dirty="0">
                <a:solidFill>
                  <a:srgbClr val="595959"/>
                </a:solidFill>
                <a:latin typeface="Courier"/>
                <a:cs typeface="Courier"/>
              </a:rPr>
              <a:t>        t.printStackTrace();</a:t>
            </a:r>
          </a:p>
          <a:p>
            <a:r>
              <a:rPr lang="mr-IN" sz="1680" dirty="0">
                <a:solidFill>
                  <a:srgbClr val="595959"/>
                </a:solidFill>
                <a:latin typeface="Courier"/>
                <a:cs typeface="Courier"/>
              </a:rPr>
              <a:t>    }</a:t>
            </a:r>
          </a:p>
          <a:p>
            <a:r>
              <a:rPr lang="mr-IN" sz="1680" dirty="0">
                <a:solidFill>
                  <a:srgbClr val="595959"/>
                </a:solidFill>
                <a:latin typeface="Courier"/>
                <a:cs typeface="Courier"/>
              </a:rPr>
              <a:t>}</a:t>
            </a:r>
            <a:endParaRPr lang="en-US" sz="1680" dirty="0">
              <a:solidFill>
                <a:srgbClr val="595959"/>
              </a:solidFill>
              <a:latin typeface="Courier"/>
              <a:cs typeface="Courier"/>
            </a:endParaRPr>
          </a:p>
        </p:txBody>
      </p:sp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5F9F6BAE-0766-FA4D-9849-1C94791347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7115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5161CD96-6067-9A49-9070-A366C2C2F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31DF0C88-1B3F-214B-BD23-9A724BE18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3EE26683-ABAE-F14B-B754-75329FA88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C980A76-A90B-E04E-97FC-85D6B71595B0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1683242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77541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rgbClr val="275851"/>
                </a:solidFill>
              </a:rPr>
              <a:t>ASYNCTASK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12850932-824F-A14B-959F-253BD660F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76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Create a </a:t>
            </a: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asyncTask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 err="1">
                <a:solidFill>
                  <a:srgbClr val="275851"/>
                </a:solidFill>
                <a:latin typeface="+mj-lt"/>
              </a:rPr>
              <a:t>AsyncTask</a:t>
            </a:r>
            <a:endParaRPr lang="en-US" sz="2160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To execute a </a:t>
            </a:r>
            <a:r>
              <a:rPr lang="en-US" sz="2160" dirty="0" err="1">
                <a:solidFill>
                  <a:srgbClr val="275851"/>
                </a:solidFill>
              </a:rPr>
              <a:t>async</a:t>
            </a:r>
            <a:r>
              <a:rPr lang="en-US" sz="2160" dirty="0">
                <a:solidFill>
                  <a:srgbClr val="275851"/>
                </a:solidFill>
              </a:rPr>
              <a:t> Task: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Create a class extends </a:t>
            </a:r>
            <a:r>
              <a:rPr lang="en-US" sz="2160" dirty="0" err="1">
                <a:solidFill>
                  <a:srgbClr val="275851"/>
                </a:solidFill>
              </a:rPr>
              <a:t>AsyncTask</a:t>
            </a:r>
            <a:endParaRPr lang="en-US" sz="2160" dirty="0">
              <a:solidFill>
                <a:srgbClr val="275851"/>
              </a:solidFill>
            </a:endParaRPr>
          </a:p>
          <a:p>
            <a:pPr marL="2055496" lvl="3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Override </a:t>
            </a:r>
          </a:p>
          <a:p>
            <a:pPr marL="2604136" lvl="4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 err="1">
                <a:solidFill>
                  <a:srgbClr val="275851"/>
                </a:solidFill>
              </a:rPr>
              <a:t>onPreExecute</a:t>
            </a:r>
            <a:r>
              <a:rPr lang="en-US" sz="2160" dirty="0">
                <a:solidFill>
                  <a:srgbClr val="275851"/>
                </a:solidFill>
              </a:rPr>
              <a:t>()</a:t>
            </a:r>
          </a:p>
          <a:p>
            <a:pPr marL="2604136" lvl="4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 err="1">
                <a:solidFill>
                  <a:srgbClr val="275851"/>
                </a:solidFill>
              </a:rPr>
              <a:t>onPostExecute</a:t>
            </a:r>
            <a:r>
              <a:rPr lang="en-US" sz="2160" dirty="0">
                <a:solidFill>
                  <a:srgbClr val="275851"/>
                </a:solidFill>
              </a:rPr>
              <a:t>(Object o)</a:t>
            </a:r>
          </a:p>
          <a:p>
            <a:pPr marL="2604136" lvl="4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 err="1">
                <a:solidFill>
                  <a:srgbClr val="275851"/>
                </a:solidFill>
              </a:rPr>
              <a:t>doInBackground</a:t>
            </a:r>
            <a:r>
              <a:rPr lang="en-US" sz="2160" dirty="0">
                <a:solidFill>
                  <a:srgbClr val="275851"/>
                </a:solidFill>
              </a:rPr>
              <a:t>(Object[] objects) </a:t>
            </a:r>
            <a:r>
              <a:rPr lang="en-US" sz="2160" b="1" dirty="0">
                <a:solidFill>
                  <a:srgbClr val="275851"/>
                </a:solidFill>
              </a:rPr>
              <a:t>Is a Thread</a:t>
            </a:r>
          </a:p>
          <a:p>
            <a:pPr lvl="2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Instance the </a:t>
            </a:r>
            <a:r>
              <a:rPr lang="en-US" sz="2160" dirty="0" err="1">
                <a:solidFill>
                  <a:srgbClr val="275851"/>
                </a:solidFill>
              </a:rPr>
              <a:t>AsyncTask</a:t>
            </a:r>
            <a:endParaRPr lang="en-US" sz="2160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Call the </a:t>
            </a:r>
            <a:r>
              <a:rPr lang="en-US" sz="2160" dirty="0" err="1">
                <a:solidFill>
                  <a:srgbClr val="275851"/>
                </a:solidFill>
              </a:rPr>
              <a:t>execue</a:t>
            </a:r>
            <a:r>
              <a:rPr lang="en-US" sz="2160" dirty="0">
                <a:solidFill>
                  <a:srgbClr val="275851"/>
                </a:solidFill>
              </a:rPr>
              <a:t>() method to run it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Create a function call at return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4B4D2DA5-9997-7349-A305-340AF87A8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133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Create an </a:t>
            </a: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AsyncTask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 err="1">
                <a:solidFill>
                  <a:srgbClr val="275851"/>
                </a:solidFill>
                <a:latin typeface="+mj-lt"/>
              </a:rPr>
              <a:t>AsyncTask</a:t>
            </a:r>
            <a:endParaRPr lang="en-US" sz="2160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84243" y="1009531"/>
            <a:ext cx="9784080" cy="527098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public class </a:t>
            </a:r>
            <a:r>
              <a:rPr lang="en-US" sz="1320" dirty="0" err="1">
                <a:solidFill>
                  <a:srgbClr val="595959"/>
                </a:solidFill>
                <a:latin typeface="Courier"/>
                <a:cs typeface="Courier"/>
              </a:rPr>
              <a:t>MyAsynck</a:t>
            </a:r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extends </a:t>
            </a:r>
            <a:r>
              <a:rPr lang="en-US" sz="1320" dirty="0" err="1">
                <a:solidFill>
                  <a:srgbClr val="595959"/>
                </a:solidFill>
                <a:latin typeface="Courier"/>
                <a:cs typeface="Courier"/>
              </a:rPr>
              <a:t>AsyncTask</a:t>
            </a:r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{</a:t>
            </a: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private Activity act;</a:t>
            </a:r>
          </a:p>
          <a:p>
            <a:endParaRPr lang="en-US" sz="132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public </a:t>
            </a:r>
            <a:r>
              <a:rPr lang="en-US" sz="1320" dirty="0" err="1">
                <a:solidFill>
                  <a:srgbClr val="595959"/>
                </a:solidFill>
                <a:latin typeface="Courier"/>
                <a:cs typeface="Courier"/>
              </a:rPr>
              <a:t>MyAsynck</a:t>
            </a:r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(Activity act) {</a:t>
            </a: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en-US" sz="1320" dirty="0" err="1">
                <a:solidFill>
                  <a:srgbClr val="595959"/>
                </a:solidFill>
                <a:latin typeface="Courier"/>
                <a:cs typeface="Courier"/>
              </a:rPr>
              <a:t>this.act</a:t>
            </a:r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= act;</a:t>
            </a: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}</a:t>
            </a:r>
          </a:p>
          <a:p>
            <a:endParaRPr lang="en-US" sz="132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@Override</a:t>
            </a: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protected void </a:t>
            </a:r>
            <a:r>
              <a:rPr lang="en-US" sz="1320" dirty="0" err="1">
                <a:solidFill>
                  <a:srgbClr val="595959"/>
                </a:solidFill>
                <a:latin typeface="Courier"/>
                <a:cs typeface="Courier"/>
              </a:rPr>
              <a:t>onPreExecute</a:t>
            </a:r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() {</a:t>
            </a: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en-US" sz="1320" dirty="0" err="1">
                <a:solidFill>
                  <a:srgbClr val="595959"/>
                </a:solidFill>
                <a:latin typeface="Courier"/>
                <a:cs typeface="Courier"/>
              </a:rPr>
              <a:t>super.onPreExecute</a:t>
            </a:r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}</a:t>
            </a:r>
          </a:p>
          <a:p>
            <a:endParaRPr lang="en-US" sz="132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@Override</a:t>
            </a: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protected String </a:t>
            </a:r>
            <a:r>
              <a:rPr lang="en-US" sz="1320" dirty="0" err="1">
                <a:solidFill>
                  <a:srgbClr val="595959"/>
                </a:solidFill>
                <a:latin typeface="Courier"/>
                <a:cs typeface="Courier"/>
              </a:rPr>
              <a:t>doInBackground</a:t>
            </a:r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(Object[] objects) {</a:t>
            </a: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    String result = null;</a:t>
            </a: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    ... //Code</a:t>
            </a: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    return result;</a:t>
            </a: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}</a:t>
            </a:r>
          </a:p>
          <a:p>
            <a:endParaRPr lang="en-US" sz="132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@Override</a:t>
            </a: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protected void </a:t>
            </a:r>
            <a:r>
              <a:rPr lang="en-US" sz="1320" dirty="0" err="1">
                <a:solidFill>
                  <a:srgbClr val="595959"/>
                </a:solidFill>
                <a:latin typeface="Courier"/>
                <a:cs typeface="Courier"/>
              </a:rPr>
              <a:t>onPostExecute</a:t>
            </a:r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(Object o) {</a:t>
            </a: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en-US" sz="1320" dirty="0" err="1">
                <a:solidFill>
                  <a:srgbClr val="595959"/>
                </a:solidFill>
                <a:latin typeface="Courier"/>
                <a:cs typeface="Courier"/>
              </a:rPr>
              <a:t>super.onPostExecute</a:t>
            </a:r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(o);</a:t>
            </a: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    ((</a:t>
            </a:r>
            <a:r>
              <a:rPr lang="en-US" sz="1320" dirty="0" err="1">
                <a:solidFill>
                  <a:srgbClr val="595959"/>
                </a:solidFill>
                <a:latin typeface="Courier"/>
                <a:cs typeface="Courier"/>
              </a:rPr>
              <a:t>MainActivity</a:t>
            </a:r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) </a:t>
            </a:r>
            <a:r>
              <a:rPr lang="en-US" sz="1320" dirty="0" err="1">
                <a:solidFill>
                  <a:srgbClr val="595959"/>
                </a:solidFill>
                <a:latin typeface="Courier"/>
                <a:cs typeface="Courier"/>
              </a:rPr>
              <a:t>this.act</a:t>
            </a:r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).</a:t>
            </a:r>
            <a:r>
              <a:rPr lang="en-US" sz="1320" dirty="0" err="1">
                <a:solidFill>
                  <a:srgbClr val="595959"/>
                </a:solidFill>
                <a:latin typeface="Courier"/>
                <a:cs typeface="Courier"/>
              </a:rPr>
              <a:t>onRestReturn</a:t>
            </a:r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(</a:t>
            </a:r>
            <a:r>
              <a:rPr lang="en-US" sz="1320" dirty="0" err="1">
                <a:solidFill>
                  <a:srgbClr val="595959"/>
                </a:solidFill>
                <a:latin typeface="Courier"/>
                <a:cs typeface="Courier"/>
              </a:rPr>
              <a:t>o.toString</a:t>
            </a:r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());</a:t>
            </a: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    }</a:t>
            </a:r>
          </a:p>
          <a:p>
            <a:r>
              <a:rPr lang="en-US" sz="1320" dirty="0">
                <a:solidFill>
                  <a:srgbClr val="595959"/>
                </a:solidFill>
                <a:latin typeface="Courier"/>
                <a:cs typeface="Courier"/>
              </a:rPr>
              <a:t>}</a:t>
            </a:r>
          </a:p>
        </p:txBody>
      </p:sp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BF4D41F0-9AF6-2441-B31A-BDD65845D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2981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5161CD96-6067-9A49-9070-A366C2C2F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31DF0C88-1B3F-214B-BD23-9A724BE18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3EE26683-ABAE-F14B-B754-75329FA88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C980A76-A90B-E04E-97FC-85D6B71595B0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1361037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48974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rgbClr val="275851"/>
                </a:solidFill>
              </a:rPr>
              <a:t>PERSISTENCE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58B4EB20-3140-4D49-B54F-E930CC640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902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Presentation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Android provide four ways to store data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Instance State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Shared Preferences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SQLite databases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Files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We’re going to see the first three</a:t>
            </a:r>
          </a:p>
        </p:txBody>
      </p:sp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60F836D4-215A-4A40-89E3-EDB7A49A0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BF300BEC-C8DE-7449-B25F-1429DD3AE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4337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Instance State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You have seen earlier activities life cycle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A background activity can be unloaded if another one need memory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How to save activity state to allow user to retrieve his activity as before ?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Thanks to Instance State !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We’re going to see the two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	activity methods to manage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	instance state : </a:t>
            </a:r>
            <a:endParaRPr lang="en-US" sz="2400" b="1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</a:rPr>
              <a:t>	</a:t>
            </a:r>
            <a:r>
              <a:rPr lang="en-US" sz="2400" b="1" dirty="0" err="1">
                <a:solidFill>
                  <a:srgbClr val="275851"/>
                </a:solidFill>
              </a:rPr>
              <a:t>onSaveInstanceState</a:t>
            </a:r>
            <a:r>
              <a:rPr lang="en-US" sz="2400" b="1" dirty="0">
                <a:solidFill>
                  <a:srgbClr val="275851"/>
                </a:solidFill>
              </a:rPr>
              <a:t>(…)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</a:rPr>
              <a:t>  </a:t>
            </a:r>
            <a:r>
              <a:rPr lang="en-US" sz="2400" b="1" dirty="0" err="1">
                <a:solidFill>
                  <a:srgbClr val="275851"/>
                </a:solidFill>
              </a:rPr>
              <a:t>onRestoreInstanceState</a:t>
            </a:r>
            <a:r>
              <a:rPr lang="en-US" sz="2400" b="1" dirty="0">
                <a:solidFill>
                  <a:srgbClr val="275851"/>
                </a:solidFill>
              </a:rPr>
              <a:t>(…)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</p:txBody>
      </p:sp>
      <p:pic>
        <p:nvPicPr>
          <p:cNvPr id="5" name="Picture 5" descr="Screen shot 2011-01-11 at 8.00.2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997" y="2611176"/>
            <a:ext cx="4095978" cy="3368122"/>
          </a:xfrm>
          <a:prstGeom prst="rect">
            <a:avLst/>
          </a:prstGeom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D16A5495-DACB-3F45-91C9-FAF3E603A7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692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Instance State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 err="1">
                <a:solidFill>
                  <a:srgbClr val="275851"/>
                </a:solidFill>
              </a:rPr>
              <a:t>onSaveInstanceState</a:t>
            </a:r>
            <a:r>
              <a:rPr lang="en-US" sz="2640" b="1" dirty="0">
                <a:solidFill>
                  <a:srgbClr val="275851"/>
                </a:solidFill>
              </a:rPr>
              <a:t>(Bundle)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Called to retrieve per-instance state from an activity before being killed so that the state can be restored in </a:t>
            </a:r>
            <a:r>
              <a:rPr lang="en-US" sz="2640" dirty="0" err="1">
                <a:solidFill>
                  <a:srgbClr val="275851"/>
                </a:solidFill>
              </a:rPr>
              <a:t>onCreate</a:t>
            </a:r>
            <a:r>
              <a:rPr lang="en-US" sz="2640" dirty="0">
                <a:solidFill>
                  <a:srgbClr val="275851"/>
                </a:solidFill>
              </a:rPr>
              <a:t>(Bundle) or </a:t>
            </a:r>
            <a:r>
              <a:rPr lang="en-US" sz="2640" dirty="0" err="1">
                <a:solidFill>
                  <a:srgbClr val="275851"/>
                </a:solidFill>
              </a:rPr>
              <a:t>onRestoreInstanceState</a:t>
            </a:r>
            <a:r>
              <a:rPr lang="en-US" sz="2640" dirty="0">
                <a:solidFill>
                  <a:srgbClr val="275851"/>
                </a:solidFill>
              </a:rPr>
              <a:t>(Bundle) (the Bundle populated by this method will be passed to both).</a:t>
            </a:r>
            <a:endParaRPr lang="en-US" sz="2640" b="1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 err="1">
                <a:solidFill>
                  <a:srgbClr val="275851"/>
                </a:solidFill>
              </a:rPr>
              <a:t>onRestoreInstanceState</a:t>
            </a:r>
            <a:r>
              <a:rPr lang="en-US" sz="2640" b="1" dirty="0">
                <a:solidFill>
                  <a:srgbClr val="275851"/>
                </a:solidFill>
              </a:rPr>
              <a:t>(Bundle)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This method is called after </a:t>
            </a:r>
            <a:r>
              <a:rPr lang="en-US" sz="2640" dirty="0" err="1">
                <a:solidFill>
                  <a:srgbClr val="275851"/>
                </a:solidFill>
              </a:rPr>
              <a:t>onStart</a:t>
            </a:r>
            <a:r>
              <a:rPr lang="en-US" sz="2640" dirty="0">
                <a:solidFill>
                  <a:srgbClr val="275851"/>
                </a:solidFill>
              </a:rPr>
              <a:t>() when the activity is being re-initialized from a previously saved state, given here in Bundle type parameter.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b="1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BE07A5BF-DA73-7148-8F87-C3C2160D5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2917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Instance State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By default, Instance State save the values of all views with </a:t>
            </a:r>
            <a:r>
              <a:rPr lang="en-US" sz="2640" b="1" dirty="0">
                <a:solidFill>
                  <a:srgbClr val="275851"/>
                </a:solidFill>
              </a:rPr>
              <a:t>id </a:t>
            </a:r>
            <a:r>
              <a:rPr lang="en-US" sz="2640" dirty="0">
                <a:solidFill>
                  <a:srgbClr val="275851"/>
                </a:solidFill>
              </a:rPr>
              <a:t>attribute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If you want to save more information, just override the two methods we have just seen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39936CE7-B04C-674E-BF79-CBF2941F7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0252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Instance State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5015" y="1095941"/>
            <a:ext cx="10411747" cy="518457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private 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String 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myInformation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...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protected void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onSaveInstanceState(Bundle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outState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outState.putString(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"anotherInformation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myInformation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super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.onSaveInstanceState(outState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}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protected void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onRestoreInstanceState(Bundle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savedInstanceState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){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super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.onRestoreInstanceState(savedInstanceState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myInformation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= 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	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savedInstanceState.getString(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"anotherInformation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}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F570FD05-0DBE-5443-8424-5F1A56DAF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3157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(1/2)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Open the app launcher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Go to </a:t>
            </a:r>
            <a:r>
              <a:rPr lang="en-US" sz="2640" b="1" kern="0" dirty="0" err="1">
                <a:solidFill>
                  <a:srgbClr val="275851"/>
                </a:solidFill>
                <a:latin typeface="Arial"/>
              </a:rPr>
              <a:t>Dev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 Tools &gt; Development Options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.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Check 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Don’t keep activities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endParaRPr lang="en-US" sz="2640" b="1" kern="0" dirty="0">
              <a:solidFill>
                <a:srgbClr val="275851"/>
              </a:solidFill>
              <a:latin typeface="Arial"/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-4206240" y="319024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2450" y="2385621"/>
            <a:ext cx="3005828" cy="3314645"/>
          </a:xfrm>
          <a:prstGeom prst="rect">
            <a:avLst/>
          </a:prstGeom>
        </p:spPr>
      </p:pic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17DFC126-E8AF-1544-8CAE-70E3D23100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1859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(2/2)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Re-launch your Geek Quote application</a:t>
            </a: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Create a new quote</a:t>
            </a: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Simulate an incoming call</a:t>
            </a: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Look at your list content…</a:t>
            </a: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endParaRPr lang="en-US" sz="2640" kern="0" dirty="0">
              <a:solidFill>
                <a:srgbClr val="275851"/>
              </a:solidFill>
              <a:latin typeface="Arial"/>
            </a:endParaRP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Use Instance States to correct that !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-4206240" y="319024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D36B7012-C56C-BF47-99AF-2D30F5A5D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6999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Shared Preferences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Share across all components in an application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Deleted if the application is uninstalled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Set of key/value pair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Can only store </a:t>
            </a:r>
            <a:r>
              <a:rPr lang="en-US" sz="2160" b="1" dirty="0" err="1">
                <a:solidFill>
                  <a:srgbClr val="275851"/>
                </a:solidFill>
              </a:rPr>
              <a:t>boolean</a:t>
            </a:r>
            <a:r>
              <a:rPr lang="en-US" sz="2160" dirty="0">
                <a:solidFill>
                  <a:srgbClr val="275851"/>
                </a:solidFill>
              </a:rPr>
              <a:t>, </a:t>
            </a:r>
            <a:r>
              <a:rPr lang="en-US" sz="2160" b="1" dirty="0" err="1">
                <a:solidFill>
                  <a:srgbClr val="275851"/>
                </a:solidFill>
              </a:rPr>
              <a:t>int</a:t>
            </a:r>
            <a:r>
              <a:rPr lang="en-US" sz="2160" dirty="0">
                <a:solidFill>
                  <a:srgbClr val="275851"/>
                </a:solidFill>
              </a:rPr>
              <a:t>, </a:t>
            </a:r>
            <a:r>
              <a:rPr lang="en-US" sz="2160" b="1" dirty="0">
                <a:solidFill>
                  <a:srgbClr val="275851"/>
                </a:solidFill>
              </a:rPr>
              <a:t>long</a:t>
            </a:r>
            <a:r>
              <a:rPr lang="en-US" sz="2160" dirty="0">
                <a:solidFill>
                  <a:srgbClr val="275851"/>
                </a:solidFill>
              </a:rPr>
              <a:t>, </a:t>
            </a:r>
            <a:r>
              <a:rPr lang="en-US" sz="2160" b="1" dirty="0">
                <a:solidFill>
                  <a:srgbClr val="275851"/>
                </a:solidFill>
              </a:rPr>
              <a:t>float </a:t>
            </a:r>
            <a:r>
              <a:rPr lang="en-US" sz="2160" dirty="0">
                <a:solidFill>
                  <a:srgbClr val="275851"/>
                </a:solidFill>
              </a:rPr>
              <a:t>and </a:t>
            </a:r>
            <a:r>
              <a:rPr lang="en-US" sz="2160" b="1" dirty="0">
                <a:solidFill>
                  <a:srgbClr val="275851"/>
                </a:solidFill>
              </a:rPr>
              <a:t>String </a:t>
            </a:r>
            <a:r>
              <a:rPr lang="en-US" sz="2160" dirty="0">
                <a:solidFill>
                  <a:srgbClr val="275851"/>
                </a:solidFill>
              </a:rPr>
              <a:t>values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All private data is stored in /data/data/</a:t>
            </a:r>
            <a:r>
              <a:rPr lang="en-US" sz="2160" dirty="0" err="1">
                <a:solidFill>
                  <a:srgbClr val="275851"/>
                </a:solidFill>
              </a:rPr>
              <a:t>package_name</a:t>
            </a: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Preferences in /data/data/</a:t>
            </a:r>
            <a:r>
              <a:rPr lang="en-US" sz="2160" dirty="0" err="1">
                <a:solidFill>
                  <a:srgbClr val="275851"/>
                </a:solidFill>
              </a:rPr>
              <a:t>package_name</a:t>
            </a:r>
            <a:r>
              <a:rPr lang="en-US" sz="2160" dirty="0">
                <a:solidFill>
                  <a:srgbClr val="275851"/>
                </a:solidFill>
              </a:rPr>
              <a:t>/</a:t>
            </a:r>
            <a:r>
              <a:rPr lang="en-US" sz="2160" dirty="0" err="1">
                <a:solidFill>
                  <a:srgbClr val="275851"/>
                </a:solidFill>
              </a:rPr>
              <a:t>shared_prefs</a:t>
            </a:r>
            <a:endParaRPr lang="en-US" sz="2160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By default, only root and the application can access them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A54EA83A-D8B8-1A41-81B9-8F46A5641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23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Shared Preferences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Permission can be given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b="1" dirty="0">
                <a:solidFill>
                  <a:srgbClr val="275851"/>
                </a:solidFill>
              </a:rPr>
              <a:t>MODE_PRIVATE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Default value, the created file is only accessible by the application that created it.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b="1" dirty="0">
                <a:solidFill>
                  <a:srgbClr val="275851"/>
                </a:solidFill>
              </a:rPr>
              <a:t>MODE_WORD_READABLE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Other applications can read the file but not modify it.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b="1" dirty="0">
                <a:solidFill>
                  <a:srgbClr val="275851"/>
                </a:solidFill>
              </a:rPr>
              <a:t>MODE_WORD_WRITABLE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Other applications can modify the file.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2ABEFFA6-77F5-E944-892F-62DFA5BE0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9231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Shared Preferences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Examples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Retrieve shared preferences :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689110" y="2219266"/>
            <a:ext cx="9144000" cy="4147661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SharedPreferences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prefs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= 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		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getPreferences(Context.</a:t>
            </a:r>
            <a:r>
              <a:rPr lang="en-US" sz="2160" dirty="0" err="1">
                <a:solidFill>
                  <a:srgbClr val="3366FF"/>
                </a:solidFill>
                <a:latin typeface="Courier"/>
                <a:cs typeface="Courier"/>
              </a:rPr>
              <a:t>MODE_PRIVATE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rgbClr val="008000"/>
                </a:solidFill>
                <a:latin typeface="Courier"/>
                <a:cs typeface="Courier"/>
              </a:rPr>
              <a:t>// If there is no value for “username”, return null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String username =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prefs.getString(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“username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null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rgbClr val="008000"/>
                </a:solidFill>
                <a:latin typeface="Courier"/>
                <a:cs typeface="Courier"/>
              </a:rPr>
              <a:t>// If there is no value for “</a:t>
            </a:r>
            <a:r>
              <a:rPr lang="en-US" sz="2160" dirty="0" err="1">
                <a:solidFill>
                  <a:srgbClr val="008000"/>
                </a:solidFill>
                <a:latin typeface="Courier"/>
                <a:cs typeface="Courier"/>
              </a:rPr>
              <a:t>isAdmin</a:t>
            </a:r>
            <a:r>
              <a:rPr lang="en-US" sz="2160" dirty="0">
                <a:solidFill>
                  <a:srgbClr val="008000"/>
                </a:solidFill>
                <a:latin typeface="Courier"/>
                <a:cs typeface="Courier"/>
              </a:rPr>
              <a:t>”, return false</a:t>
            </a:r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boolean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admin =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prefs.getBoolean(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“isAdmin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false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rgbClr val="008000"/>
                </a:solidFill>
                <a:latin typeface="Courier"/>
                <a:cs typeface="Courier"/>
              </a:rPr>
              <a:t>// If there is no value for “id”, return zero</a:t>
            </a:r>
          </a:p>
          <a:p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long 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id =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prefs.getLong(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“id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dirty="0">
                <a:solidFill>
                  <a:srgbClr val="3366FF"/>
                </a:solidFill>
                <a:latin typeface="Courier"/>
                <a:cs typeface="Courier"/>
              </a:rPr>
              <a:t>0L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BA991003-7F99-5C49-A9DC-C89D5E088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2021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Shared Preferences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Examples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Save shared preferences :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602701" y="2737723"/>
            <a:ext cx="9144000" cy="285151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SharedPreferences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prefs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= 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		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getPreferences(Context.</a:t>
            </a:r>
            <a:r>
              <a:rPr lang="en-US" sz="2160" dirty="0" err="1">
                <a:solidFill>
                  <a:srgbClr val="3366FF"/>
                </a:solidFill>
                <a:latin typeface="Courier"/>
                <a:cs typeface="Courier"/>
              </a:rPr>
              <a:t>MODE_PRIVATE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SharedPreferences.Editor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editor =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prefs.edit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editor.putString(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“username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“Droid”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editor.putBoolean(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“isAdmin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true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editor.commit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();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90DABD7A-401B-944A-B869-7DFCBEDD9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142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Internal Storage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Files may be stored on internal storage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Android supports the standard Java API for file I/O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With some additions specific to Android’s storage mechanisms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Writing to internal storage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Open a file using </a:t>
            </a:r>
            <a:r>
              <a:rPr lang="en-US" sz="2400" dirty="0" err="1">
                <a:solidFill>
                  <a:srgbClr val="275851"/>
                </a:solidFill>
              </a:rPr>
              <a:t>openFileOutput</a:t>
            </a:r>
            <a:r>
              <a:rPr lang="en-US" sz="2400" dirty="0">
                <a:solidFill>
                  <a:srgbClr val="275851"/>
                </a:solidFill>
              </a:rPr>
              <a:t>() inherited from Context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mode: MODE_PRIVATE | MODE_APPEND | MODE_WORLD_READABLE | MODE_WORLD_WRITABLE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Write file content using normal Java file I/O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343472" y="4206687"/>
            <a:ext cx="9840307" cy="60486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FileOutputStream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openFileOutput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 (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String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 name, 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int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mode)</a:t>
            </a:r>
            <a:endParaRPr lang="en-US" sz="2160" dirty="0"/>
          </a:p>
          <a:p>
            <a:endParaRPr lang="en-US" sz="2160" dirty="0">
              <a:solidFill>
                <a:srgbClr val="32946A"/>
              </a:solidFill>
              <a:latin typeface="Courier"/>
              <a:cs typeface="Courier"/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02E700B6-DA9C-1248-AEBF-A38FB36A8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6219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Internal Storage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Reading from internal storage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Open a file using </a:t>
            </a:r>
            <a:r>
              <a:rPr lang="en-US" sz="2640" dirty="0" err="1">
                <a:solidFill>
                  <a:srgbClr val="275851"/>
                </a:solidFill>
              </a:rPr>
              <a:t>openFileInput</a:t>
            </a:r>
            <a:r>
              <a:rPr lang="en-US" sz="2640" dirty="0">
                <a:solidFill>
                  <a:srgbClr val="275851"/>
                </a:solidFill>
              </a:rPr>
              <a:t>() inherited from Context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Read file content using normal file I/O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Files must always be closed on completion of operations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343472" y="2651314"/>
            <a:ext cx="9840307" cy="60486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FileInputStream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openFileInput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 (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String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 name)</a:t>
            </a:r>
            <a:endParaRPr lang="en-US" sz="2160" dirty="0"/>
          </a:p>
          <a:p>
            <a:endParaRPr lang="en-US" sz="2160" dirty="0">
              <a:solidFill>
                <a:srgbClr val="32946A"/>
              </a:solidFill>
              <a:latin typeface="Courier"/>
              <a:cs typeface="Courier"/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8C526522-1AF7-1244-991D-815CA4599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736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External Storage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External storage provides both public and private storage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Typically on an SD card 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May be an integral part of the device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Accessed using standard Java API for file I/O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External storage may not be present (physically or logically) in the device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Not installed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Mounted via USB to a computer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AB997149-EE00-F348-94D5-B527372084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3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External Storage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Must check if external storage is available before accessing it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Use the </a:t>
            </a:r>
            <a:r>
              <a:rPr lang="en-US" sz="2640" dirty="0" err="1">
                <a:solidFill>
                  <a:srgbClr val="275851"/>
                </a:solidFill>
              </a:rPr>
              <a:t>android.os.Environment</a:t>
            </a:r>
            <a:r>
              <a:rPr lang="en-US" sz="2640" dirty="0">
                <a:solidFill>
                  <a:srgbClr val="275851"/>
                </a:solidFill>
              </a:rPr>
              <a:t> class to check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Obtain the state of the external storage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Test state value against Environment constants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343472" y="3515410"/>
            <a:ext cx="9840307" cy="60486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>
                <a:latin typeface="Courier New" pitchFamily="49" charset="0"/>
                <a:cs typeface="Courier New" pitchFamily="49" charset="0"/>
              </a:rPr>
              <a:t>String state =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Environment.getExternalStorageState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;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343472" y="5157192"/>
            <a:ext cx="9840307" cy="95050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Environment.MEDIA_MOUNTED</a:t>
            </a:r>
            <a:endParaRPr lang="en-US" sz="216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Environment.MEDIA_MOUNTED_READ_ONLY</a:t>
            </a:r>
            <a:endParaRPr lang="en-US" sz="216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120641" y="-79248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FD43D514-E65C-5D43-8E9D-234AA188B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269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External Storage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Take care when testing the result of </a:t>
            </a:r>
            <a:r>
              <a:rPr lang="en-US" sz="2640" dirty="0" err="1">
                <a:solidFill>
                  <a:srgbClr val="275851"/>
                </a:solidFill>
              </a:rPr>
              <a:t>getExternalStorageState</a:t>
            </a:r>
            <a:r>
              <a:rPr lang="en-US" sz="2640" dirty="0">
                <a:solidFill>
                  <a:srgbClr val="275851"/>
                </a:solidFill>
              </a:rPr>
              <a:t>()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It's a String!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Don’t test with ==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343472" y="2996952"/>
            <a:ext cx="9840307" cy="3283565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String state =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Environment.getExternalStorageState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if (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Environment.MEDIA_MOUNTED.equals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(state)) {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	 // External storage mounted and writable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} else if (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Environment.MEDIA_MOUNTED_READ_ONLY.equals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(state)) {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  	// External storage mounted but read only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} else {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     // No storage present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120641" y="-79248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2F2B7569-CCDB-1D4B-ABB1-81C0B1A8C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387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External Storage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External storage supports both private and shared files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Private files are automatically deleted when the application is uninstalled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Shared files are not deleted on uninstall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Accessing private files on external storage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Use File </a:t>
            </a:r>
            <a:r>
              <a:rPr lang="en-US" sz="1920" dirty="0" err="1">
                <a:solidFill>
                  <a:srgbClr val="275851"/>
                </a:solidFill>
              </a:rPr>
              <a:t>getExternalFilesDir</a:t>
            </a:r>
            <a:r>
              <a:rPr lang="en-US" sz="1920" dirty="0">
                <a:solidFill>
                  <a:srgbClr val="275851"/>
                </a:solidFill>
              </a:rPr>
              <a:t>(String type) from Context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Environment defines constants for type 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DIRECTORY_DOWNLOADS, DIRECTORY_MUSIC, DIRECTORY_PICTURES, etc.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Shared external files accessed via Environment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Use File </a:t>
            </a:r>
            <a:r>
              <a:rPr lang="en-US" sz="1920" dirty="0" err="1">
                <a:solidFill>
                  <a:srgbClr val="275851"/>
                </a:solidFill>
              </a:rPr>
              <a:t>getExternalStoragePublicDirectory</a:t>
            </a:r>
            <a:r>
              <a:rPr lang="en-US" sz="1920" dirty="0">
                <a:solidFill>
                  <a:srgbClr val="275851"/>
                </a:solidFill>
              </a:rPr>
              <a:t>(String type) 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Type: DIRECTORY_DOWNLOADS, DIRECTORY_MUSIC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5120641" y="-79248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7C080592-40AD-B14E-836B-6AE356DFE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0370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SQLite Databases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Relational Database Management System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Useful to stock complex data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Is </a:t>
            </a:r>
            <a:r>
              <a:rPr lang="en-US" sz="2640" dirty="0" err="1">
                <a:solidFill>
                  <a:srgbClr val="275851"/>
                </a:solidFill>
              </a:rPr>
              <a:t>serverless</a:t>
            </a: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Each database is dedicated to only one application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An application can have several databases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share data with another application, you can use a Content Provider (out of the course's scope)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Screen shot 2011-01-17 at 1.55.34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7437" y="4481499"/>
            <a:ext cx="3463469" cy="1176814"/>
          </a:xfrm>
          <a:prstGeom prst="rect">
            <a:avLst/>
          </a:prstGeom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CC6896A0-E24B-3243-AA0F-930B47AE7D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756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SQLite Databases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Don’t design your SQLite database as a MySQL or </a:t>
            </a:r>
            <a:r>
              <a:rPr lang="en-US" sz="2640" dirty="0" err="1">
                <a:solidFill>
                  <a:srgbClr val="275851"/>
                </a:solidFill>
              </a:rPr>
              <a:t>PostgreSQL</a:t>
            </a:r>
            <a:r>
              <a:rPr lang="en-US" sz="2640" dirty="0">
                <a:solidFill>
                  <a:srgbClr val="275851"/>
                </a:solidFill>
              </a:rPr>
              <a:t> ones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Mobile devices are not dedicated database server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Little storage space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Little memory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Store only what you need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54C4172D-3E97-D24C-A032-285DE18E3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8394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52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SQLite Databases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Avoid frequent requests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Design SQLite databases with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 simple structure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Data easily identifiable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Don’t store binary data !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DD6274A4-5C2F-554A-A2AE-ACDD73AB1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757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SQLiteOpenHelper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simplify your code to create or update a Database schema, the SDK propose you a Helper class named : </a:t>
            </a:r>
            <a:r>
              <a:rPr lang="en-US" sz="2640" b="1" dirty="0" err="1">
                <a:solidFill>
                  <a:srgbClr val="275851"/>
                </a:solidFill>
              </a:rPr>
              <a:t>SQLiteOpenHelper</a:t>
            </a:r>
            <a:r>
              <a:rPr lang="en-US" sz="2640" dirty="0">
                <a:solidFill>
                  <a:srgbClr val="275851"/>
                </a:solidFill>
              </a:rPr>
              <a:t>.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use it, create your proper class and extend it.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5" name="Picture 5" descr="Screen shot 2011-01-12 at 4.15.5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941" y="2855439"/>
            <a:ext cx="6141720" cy="2971800"/>
          </a:xfrm>
          <a:prstGeom prst="rect">
            <a:avLst/>
          </a:prstGeom>
        </p:spPr>
      </p:pic>
      <p:sp>
        <p:nvSpPr>
          <p:cNvPr id="6" name="Left Brace 6"/>
          <p:cNvSpPr/>
          <p:nvPr/>
        </p:nvSpPr>
        <p:spPr bwMode="auto">
          <a:xfrm>
            <a:off x="3834259" y="4897963"/>
            <a:ext cx="274320" cy="64008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100000"/>
            </a:pPr>
            <a:endParaRPr lang="en-US" sz="2160">
              <a:solidFill>
                <a:srgbClr val="275851"/>
              </a:solidFill>
              <a:latin typeface="Arial" charset="0"/>
              <a:cs typeface="DejaVu Sans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49947" y="4811554"/>
            <a:ext cx="1197892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60" dirty="0">
                <a:solidFill>
                  <a:srgbClr val="275851"/>
                </a:solidFill>
              </a:rPr>
              <a:t>Abstract</a:t>
            </a:r>
          </a:p>
          <a:p>
            <a:r>
              <a:rPr lang="en-US" sz="2160" dirty="0">
                <a:solidFill>
                  <a:srgbClr val="275851"/>
                </a:solidFill>
              </a:rPr>
              <a:t>Methods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3FA0FD02-3154-B842-BCB5-061FC38F7A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511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</a:rPr>
              <a:t>SQLiteOpenHelper</a:t>
            </a:r>
            <a:endParaRPr lang="en-US" sz="4320" b="1" dirty="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Example :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75360" y="1614398"/>
            <a:ext cx="10424160" cy="466344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public class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MyOpenHelper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extends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SQLiteOpenHelper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{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</a:t>
            </a:r>
          </a:p>
          <a:p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   private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static final String 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DATABASE_NAME =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“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my.db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private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static final </a:t>
            </a:r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DATABASE_VERSION = 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2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   private static final 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String TABLE_NAME =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”persons"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   private static final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String TABLE_CREATE =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  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"CREATE TABLE " 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+ 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TABLE_NAME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+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 ("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+</a:t>
            </a:r>
          </a:p>
          <a:p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       ”id INTEGER PRIMARY KEY AUTOINCREMENT, 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+</a:t>
            </a:r>
          </a:p>
          <a:p>
            <a:r>
              <a:rPr lang="en-US" sz="216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  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“name TEXT NOT NULL);"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;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   public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MyOpenHelper(Context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context) {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  </a:t>
            </a:r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super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(context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DATABASE_NAME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null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DATABASE_VERSION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}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...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F4B2E0EB-6597-7C4A-9ABF-C3602E183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1941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SQLiteOpenHelper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Example :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3920" y="1700808"/>
            <a:ext cx="10424160" cy="4493299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</a:t>
            </a:r>
          </a:p>
          <a:p>
            <a:r>
              <a:rPr lang="en-US" sz="216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onCreate(SQLiteDatabase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db) {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  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db.execSQL(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TABLE_CREATE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}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onUpgrade(SQLiteDatabase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db, 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</a:t>
            </a:r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oldVersion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newVersion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Log.w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"Example"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”Upgrading database, this will drop” </a:t>
            </a:r>
          </a:p>
          <a:p>
            <a:r>
              <a:rPr lang="en-US" sz="216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+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 “tables and recreate."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 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db.execSQL(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"DROP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 TABLE IF EXISTS " 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+ 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TABLE_NAME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 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onCreate(db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}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}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3F58EDE7-0E8A-BF41-99EB-DD8E7407D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5286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SQLiteOpenHelper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This class provides two other methods very useful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 err="1">
                <a:solidFill>
                  <a:srgbClr val="275851"/>
                </a:solidFill>
              </a:rPr>
              <a:t>SQLiteDatabase</a:t>
            </a:r>
            <a:r>
              <a:rPr lang="en-US" sz="2640" b="1" dirty="0">
                <a:solidFill>
                  <a:srgbClr val="275851"/>
                </a:solidFill>
              </a:rPr>
              <a:t> </a:t>
            </a:r>
            <a:r>
              <a:rPr lang="en-US" sz="2640" b="1" dirty="0" err="1">
                <a:solidFill>
                  <a:srgbClr val="275851"/>
                </a:solidFill>
              </a:rPr>
              <a:t>getWritableDatabase</a:t>
            </a:r>
            <a:r>
              <a:rPr lang="en-US" sz="2640" b="1" dirty="0">
                <a:solidFill>
                  <a:srgbClr val="275851"/>
                </a:solidFill>
              </a:rPr>
              <a:t>()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Return a </a:t>
            </a:r>
            <a:r>
              <a:rPr lang="en-US" sz="2640" dirty="0" err="1">
                <a:solidFill>
                  <a:srgbClr val="275851"/>
                </a:solidFill>
              </a:rPr>
              <a:t>SQLiteDatabase</a:t>
            </a:r>
            <a:r>
              <a:rPr lang="en-US" sz="2640" dirty="0">
                <a:solidFill>
                  <a:srgbClr val="275851"/>
                </a:solidFill>
              </a:rPr>
              <a:t> instance to read or write in the Database. Throw an exception if the database cannot be opened for writing (bad permission or full disk).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 err="1">
                <a:solidFill>
                  <a:srgbClr val="275851"/>
                </a:solidFill>
              </a:rPr>
              <a:t>SQLiteDatabase</a:t>
            </a:r>
            <a:r>
              <a:rPr lang="en-US" sz="2640" b="1" dirty="0">
                <a:solidFill>
                  <a:srgbClr val="275851"/>
                </a:solidFill>
              </a:rPr>
              <a:t> </a:t>
            </a:r>
            <a:r>
              <a:rPr lang="en-US" sz="2640" b="1" dirty="0" err="1">
                <a:solidFill>
                  <a:srgbClr val="275851"/>
                </a:solidFill>
              </a:rPr>
              <a:t>getReadableDatabase</a:t>
            </a:r>
            <a:r>
              <a:rPr lang="en-US" sz="2640" b="1" dirty="0">
                <a:solidFill>
                  <a:srgbClr val="275851"/>
                </a:solidFill>
              </a:rPr>
              <a:t>()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Return a </a:t>
            </a:r>
            <a:r>
              <a:rPr lang="en-US" sz="2640" dirty="0" err="1">
                <a:solidFill>
                  <a:srgbClr val="275851"/>
                </a:solidFill>
              </a:rPr>
              <a:t>SQLiteDatabase</a:t>
            </a:r>
            <a:r>
              <a:rPr lang="en-US" sz="2640" dirty="0">
                <a:solidFill>
                  <a:srgbClr val="275851"/>
                </a:solidFill>
              </a:rPr>
              <a:t> instance with read-only access to the database.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Both will create the database if it doesn’t exist.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b="1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A7222539-524C-E548-8EA2-615F9B10E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465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SQLiteDatabase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Exposes methods to manage a SQLite database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Has methods to create, delete, execute SQL commands, and perform other common database management tasks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We’re going to see some useful methods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void </a:t>
            </a:r>
            <a:r>
              <a:rPr lang="en-US" sz="2640" b="1" dirty="0" err="1">
                <a:solidFill>
                  <a:srgbClr val="275851"/>
                </a:solidFill>
              </a:rPr>
              <a:t>execSQL</a:t>
            </a:r>
            <a:r>
              <a:rPr lang="en-US" sz="2640" b="1" dirty="0">
                <a:solidFill>
                  <a:srgbClr val="275851"/>
                </a:solidFill>
              </a:rPr>
              <a:t>(...)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long insert(…)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 err="1">
                <a:solidFill>
                  <a:srgbClr val="275851"/>
                </a:solidFill>
              </a:rPr>
              <a:t>int</a:t>
            </a:r>
            <a:r>
              <a:rPr lang="en-US" sz="2640" b="1" dirty="0">
                <a:solidFill>
                  <a:srgbClr val="275851"/>
                </a:solidFill>
              </a:rPr>
              <a:t> update(…)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 err="1">
                <a:solidFill>
                  <a:srgbClr val="275851"/>
                </a:solidFill>
              </a:rPr>
              <a:t>int</a:t>
            </a:r>
            <a:r>
              <a:rPr lang="en-US" sz="2640" b="1" dirty="0">
                <a:solidFill>
                  <a:srgbClr val="275851"/>
                </a:solidFill>
              </a:rPr>
              <a:t> delete(…)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Cursor query(…)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D6B9CAED-305E-CF4E-9844-878F47F85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8155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SQLiteDatabase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void </a:t>
            </a:r>
            <a:r>
              <a:rPr lang="en-US" sz="2640" b="1" dirty="0" err="1">
                <a:solidFill>
                  <a:srgbClr val="275851"/>
                </a:solidFill>
              </a:rPr>
              <a:t>execSQL</a:t>
            </a:r>
            <a:r>
              <a:rPr lang="en-US" sz="2640" b="1" dirty="0">
                <a:solidFill>
                  <a:srgbClr val="275851"/>
                </a:solidFill>
              </a:rPr>
              <a:t>(String </a:t>
            </a:r>
            <a:r>
              <a:rPr lang="en-US" sz="2640" b="1" dirty="0" err="1">
                <a:solidFill>
                  <a:srgbClr val="275851"/>
                </a:solidFill>
              </a:rPr>
              <a:t>sql</a:t>
            </a:r>
            <a:r>
              <a:rPr lang="en-US" sz="2640" b="1" dirty="0">
                <a:solidFill>
                  <a:srgbClr val="275851"/>
                </a:solidFill>
              </a:rPr>
              <a:t>) :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b="1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Execute a single SQL statement that is not a query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For example, CREATE TABLE, DELETE, INSERT, etc.	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Example : 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712720" y="4569343"/>
            <a:ext cx="7680960" cy="118872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SQLiteDatabase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 db = ...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db.execSQL(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"DROP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 TABLE IF EXISTS 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my_table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CA1B250B-19F0-6F49-A71E-31C9B4F0B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789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SQLiteDatabase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long insert (String table, String </a:t>
            </a:r>
            <a:r>
              <a:rPr lang="en-US" sz="2640" b="1" dirty="0" err="1">
                <a:solidFill>
                  <a:srgbClr val="275851"/>
                </a:solidFill>
              </a:rPr>
              <a:t>nullColumnHack</a:t>
            </a:r>
            <a:r>
              <a:rPr lang="en-US" sz="2640" b="1" dirty="0">
                <a:solidFill>
                  <a:srgbClr val="275851"/>
                </a:solidFill>
              </a:rPr>
              <a:t>, 				       </a:t>
            </a:r>
            <a:r>
              <a:rPr lang="en-US" sz="2640" b="1" dirty="0" err="1">
                <a:solidFill>
                  <a:srgbClr val="275851"/>
                </a:solidFill>
              </a:rPr>
              <a:t>ContentValues</a:t>
            </a:r>
            <a:r>
              <a:rPr lang="en-US" sz="2640" b="1" dirty="0">
                <a:solidFill>
                  <a:srgbClr val="275851"/>
                </a:solidFill>
              </a:rPr>
              <a:t> values)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Convenience method for inserting a row into the database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Three parameters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A351E95B-EE7B-1E48-852B-57DBFB85CC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8302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SQLiteDatabase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Three parameters :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table : </a:t>
            </a:r>
            <a:r>
              <a:rPr lang="en-US" sz="2640" dirty="0">
                <a:solidFill>
                  <a:srgbClr val="275851"/>
                </a:solidFill>
              </a:rPr>
              <a:t>The table to insert the row into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 err="1">
                <a:solidFill>
                  <a:srgbClr val="275851"/>
                </a:solidFill>
              </a:rPr>
              <a:t>nullColumnHack</a:t>
            </a:r>
            <a:r>
              <a:rPr lang="en-US" sz="2640" b="1" dirty="0">
                <a:solidFill>
                  <a:srgbClr val="275851"/>
                </a:solidFill>
              </a:rPr>
              <a:t> : </a:t>
            </a:r>
          </a:p>
          <a:p>
            <a:pPr marL="2055496" lvl="3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SQL doesn't allow inserting a completely empty row</a:t>
            </a:r>
          </a:p>
          <a:p>
            <a:pPr marL="2055496" lvl="3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If </a:t>
            </a:r>
            <a:r>
              <a:rPr lang="en-US" sz="2400" dirty="0" err="1">
                <a:solidFill>
                  <a:srgbClr val="275851"/>
                </a:solidFill>
              </a:rPr>
              <a:t>initialValues</a:t>
            </a:r>
            <a:r>
              <a:rPr lang="en-US" sz="2400" dirty="0">
                <a:solidFill>
                  <a:srgbClr val="275851"/>
                </a:solidFill>
              </a:rPr>
              <a:t> is empty this column will explicitly be assigned a NULL value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values : </a:t>
            </a:r>
          </a:p>
          <a:p>
            <a:pPr marL="2055496" lvl="3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Map containing the column values for the row</a:t>
            </a:r>
          </a:p>
          <a:p>
            <a:pPr marL="2604136" lvl="4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The keys should be the column names</a:t>
            </a:r>
          </a:p>
          <a:p>
            <a:pPr marL="2604136" lvl="4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The values the column values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56E875C7-C86B-374E-8872-C2726A551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882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SQLiteDatabase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long insert (String table, String </a:t>
            </a:r>
            <a:r>
              <a:rPr lang="en-US" sz="2640" b="1" dirty="0" err="1">
                <a:solidFill>
                  <a:srgbClr val="275851"/>
                </a:solidFill>
              </a:rPr>
              <a:t>nullColumnHack</a:t>
            </a:r>
            <a:r>
              <a:rPr lang="en-US" sz="2640" b="1" dirty="0">
                <a:solidFill>
                  <a:srgbClr val="275851"/>
                </a:solidFill>
              </a:rPr>
              <a:t>, 				       </a:t>
            </a:r>
            <a:r>
              <a:rPr lang="en-US" sz="2640" b="1" dirty="0" err="1">
                <a:solidFill>
                  <a:srgbClr val="275851"/>
                </a:solidFill>
              </a:rPr>
              <a:t>ContentValues</a:t>
            </a:r>
            <a:r>
              <a:rPr lang="en-US" sz="2640" b="1" dirty="0">
                <a:solidFill>
                  <a:srgbClr val="275851"/>
                </a:solidFill>
              </a:rPr>
              <a:t> values)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Return the row ID of the inserted row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Example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29840" y="3861048"/>
            <a:ext cx="8321040" cy="219456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SQLiteDatabase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 db = ...</a:t>
            </a:r>
          </a:p>
          <a:p>
            <a:endParaRPr lang="en-US" sz="216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ContentValues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 values =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new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ContentValues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values.put(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“name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,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“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Cartman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);</a:t>
            </a:r>
          </a:p>
          <a:p>
            <a:endParaRPr lang="en-US" sz="216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db.insert(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“persons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,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null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, values);</a:t>
            </a:r>
          </a:p>
          <a:p>
            <a:endParaRPr lang="en-US" sz="2160" dirty="0">
              <a:solidFill>
                <a:srgbClr val="595959"/>
              </a:solidFill>
              <a:latin typeface="Courier"/>
              <a:cs typeface="Courier"/>
            </a:endParaRPr>
          </a:p>
        </p:txBody>
      </p:sp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3A9E51D6-9FCC-2E4E-8A62-704C5D5824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314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SQLiteDatabase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 err="1">
                <a:solidFill>
                  <a:srgbClr val="275851"/>
                </a:solidFill>
              </a:rPr>
              <a:t>int</a:t>
            </a:r>
            <a:r>
              <a:rPr lang="en-US" sz="2640" b="1" dirty="0">
                <a:solidFill>
                  <a:srgbClr val="275851"/>
                </a:solidFill>
              </a:rPr>
              <a:t> update (String table, </a:t>
            </a:r>
            <a:r>
              <a:rPr lang="en-US" sz="2640" b="1" dirty="0" err="1">
                <a:solidFill>
                  <a:srgbClr val="275851"/>
                </a:solidFill>
              </a:rPr>
              <a:t>ContentValues</a:t>
            </a:r>
            <a:r>
              <a:rPr lang="en-US" sz="2640" b="1" dirty="0">
                <a:solidFill>
                  <a:srgbClr val="275851"/>
                </a:solidFill>
              </a:rPr>
              <a:t> values, 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			  String </a:t>
            </a:r>
            <a:r>
              <a:rPr lang="en-US" sz="2640" b="1" dirty="0" err="1">
                <a:solidFill>
                  <a:srgbClr val="275851"/>
                </a:solidFill>
              </a:rPr>
              <a:t>whereClause</a:t>
            </a:r>
            <a:r>
              <a:rPr lang="en-US" sz="2640" b="1" dirty="0">
                <a:solidFill>
                  <a:srgbClr val="275851"/>
                </a:solidFill>
              </a:rPr>
              <a:t>, String[] </a:t>
            </a:r>
            <a:r>
              <a:rPr lang="en-US" sz="2640" b="1" dirty="0" err="1">
                <a:solidFill>
                  <a:srgbClr val="275851"/>
                </a:solidFill>
              </a:rPr>
              <a:t>whereArgs</a:t>
            </a:r>
            <a:r>
              <a:rPr lang="en-US" sz="2640" b="1" dirty="0">
                <a:solidFill>
                  <a:srgbClr val="275851"/>
                </a:solidFill>
              </a:rPr>
              <a:t>) :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b="1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Convenience method for updating rows in the database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Four parameters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EE42BB4B-C0BA-CA42-868D-E69873C99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4781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SQLiteDatabase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Four parameters :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table : </a:t>
            </a:r>
            <a:r>
              <a:rPr lang="en-US" sz="2640" dirty="0">
                <a:solidFill>
                  <a:srgbClr val="275851"/>
                </a:solidFill>
              </a:rPr>
              <a:t>the table to update in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values : </a:t>
            </a:r>
            <a:r>
              <a:rPr lang="en-US" sz="2640" dirty="0">
                <a:solidFill>
                  <a:srgbClr val="275851"/>
                </a:solidFill>
              </a:rPr>
              <a:t>a map from column names to new column values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 err="1">
                <a:solidFill>
                  <a:srgbClr val="275851"/>
                </a:solidFill>
              </a:rPr>
              <a:t>whereClause</a:t>
            </a:r>
            <a:r>
              <a:rPr lang="en-US" sz="2640" b="1" dirty="0">
                <a:solidFill>
                  <a:srgbClr val="275851"/>
                </a:solidFill>
              </a:rPr>
              <a:t> : </a:t>
            </a:r>
            <a:r>
              <a:rPr lang="en-US" sz="2640" dirty="0">
                <a:solidFill>
                  <a:srgbClr val="275851"/>
                </a:solidFill>
              </a:rPr>
              <a:t>the optional WHERE clause to apply when updating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 err="1">
                <a:solidFill>
                  <a:srgbClr val="275851"/>
                </a:solidFill>
              </a:rPr>
              <a:t>whereArgs</a:t>
            </a:r>
            <a:r>
              <a:rPr lang="en-US" sz="2640" b="1" dirty="0">
                <a:solidFill>
                  <a:srgbClr val="275851"/>
                </a:solidFill>
              </a:rPr>
              <a:t> : </a:t>
            </a:r>
            <a:r>
              <a:rPr lang="en-US" sz="2640" dirty="0">
                <a:solidFill>
                  <a:srgbClr val="275851"/>
                </a:solidFill>
              </a:rPr>
              <a:t>an array of the value to apply to the WHERE clause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Return the number of rows affected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9118D508-6457-4A45-9BE7-7FB703CE8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449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SQLiteDatabase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 err="1">
                <a:solidFill>
                  <a:srgbClr val="275851"/>
                </a:solidFill>
              </a:rPr>
              <a:t>int</a:t>
            </a:r>
            <a:r>
              <a:rPr lang="en-US" sz="2640" b="1" dirty="0">
                <a:solidFill>
                  <a:srgbClr val="275851"/>
                </a:solidFill>
              </a:rPr>
              <a:t> update (String table, </a:t>
            </a:r>
            <a:r>
              <a:rPr lang="en-US" sz="2640" b="1" dirty="0" err="1">
                <a:solidFill>
                  <a:srgbClr val="275851"/>
                </a:solidFill>
              </a:rPr>
              <a:t>ContentValues</a:t>
            </a:r>
            <a:r>
              <a:rPr lang="en-US" sz="2640" b="1" dirty="0">
                <a:solidFill>
                  <a:srgbClr val="275851"/>
                </a:solidFill>
              </a:rPr>
              <a:t> values, 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			  String </a:t>
            </a:r>
            <a:r>
              <a:rPr lang="en-US" sz="2640" b="1" dirty="0" err="1">
                <a:solidFill>
                  <a:srgbClr val="275851"/>
                </a:solidFill>
              </a:rPr>
              <a:t>whereClause</a:t>
            </a:r>
            <a:r>
              <a:rPr lang="en-US" sz="2640" b="1" dirty="0">
                <a:solidFill>
                  <a:srgbClr val="275851"/>
                </a:solidFill>
              </a:rPr>
              <a:t>, String[] </a:t>
            </a:r>
            <a:r>
              <a:rPr lang="en-US" sz="2640" b="1" dirty="0" err="1">
                <a:solidFill>
                  <a:srgbClr val="275851"/>
                </a:solidFill>
              </a:rPr>
              <a:t>whereArgs</a:t>
            </a:r>
            <a:r>
              <a:rPr lang="en-US" sz="2640" b="1" dirty="0">
                <a:solidFill>
                  <a:srgbClr val="275851"/>
                </a:solidFill>
              </a:rPr>
              <a:t>) :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b="1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Example :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5262880" y="806704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121158" y="3158901"/>
            <a:ext cx="8321040" cy="256032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SQLiteDatabase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 db = ...</a:t>
            </a:r>
          </a:p>
          <a:p>
            <a:endParaRPr lang="en-US" sz="216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ContentValues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 values =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new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ContentValues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values.put(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"name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,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”John"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String[] </a:t>
            </a:r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whereArgs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 = {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"1"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 };</a:t>
            </a:r>
          </a:p>
          <a:p>
            <a:endParaRPr lang="en-US" sz="216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db.update(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“persons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, values,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"id=?"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, </a:t>
            </a:r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whereArgs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);</a:t>
            </a: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DDBEEE8A-FD7D-AE4A-94A8-CE16A086F1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1167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SQLiteDatabase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 err="1">
                <a:solidFill>
                  <a:srgbClr val="275851"/>
                </a:solidFill>
              </a:rPr>
              <a:t>int</a:t>
            </a:r>
            <a:r>
              <a:rPr lang="en-US" sz="2640" b="1" dirty="0">
                <a:solidFill>
                  <a:srgbClr val="275851"/>
                </a:solidFill>
              </a:rPr>
              <a:t> delete (String table, String </a:t>
            </a:r>
            <a:r>
              <a:rPr lang="en-US" sz="2640" b="1" dirty="0" err="1">
                <a:solidFill>
                  <a:srgbClr val="275851"/>
                </a:solidFill>
              </a:rPr>
              <a:t>whereClause</a:t>
            </a:r>
            <a:r>
              <a:rPr lang="en-US" sz="2640" b="1" dirty="0">
                <a:solidFill>
                  <a:srgbClr val="275851"/>
                </a:solidFill>
              </a:rPr>
              <a:t>, 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						String[] </a:t>
            </a:r>
            <a:r>
              <a:rPr lang="en-US" sz="2640" b="1" dirty="0" err="1">
                <a:solidFill>
                  <a:srgbClr val="275851"/>
                </a:solidFill>
              </a:rPr>
              <a:t>whereArgs</a:t>
            </a:r>
            <a:r>
              <a:rPr lang="en-US" sz="2640" b="1" dirty="0">
                <a:solidFill>
                  <a:srgbClr val="275851"/>
                </a:solidFill>
              </a:rPr>
              <a:t>)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Convenience method for deleting rows in the Database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Three parameters :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</a:rPr>
              <a:t>table : </a:t>
            </a:r>
            <a:r>
              <a:rPr lang="en-US" sz="2400" dirty="0">
                <a:solidFill>
                  <a:srgbClr val="275851"/>
                </a:solidFill>
              </a:rPr>
              <a:t>the table to delete from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 err="1">
                <a:solidFill>
                  <a:srgbClr val="275851"/>
                </a:solidFill>
              </a:rPr>
              <a:t>whereClause</a:t>
            </a:r>
            <a:r>
              <a:rPr lang="en-US" sz="2400" b="1" dirty="0">
                <a:solidFill>
                  <a:srgbClr val="275851"/>
                </a:solidFill>
              </a:rPr>
              <a:t> : </a:t>
            </a:r>
            <a:r>
              <a:rPr lang="en-US" sz="2400" dirty="0">
                <a:solidFill>
                  <a:srgbClr val="275851"/>
                </a:solidFill>
              </a:rPr>
              <a:t>the optional WHERE clause to apply when deleting</a:t>
            </a:r>
            <a:endParaRPr lang="en-US" sz="2400" b="1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 err="1">
                <a:solidFill>
                  <a:srgbClr val="275851"/>
                </a:solidFill>
              </a:rPr>
              <a:t>whereArgs</a:t>
            </a:r>
            <a:r>
              <a:rPr lang="en-US" sz="2400" b="1" dirty="0">
                <a:solidFill>
                  <a:srgbClr val="275851"/>
                </a:solidFill>
              </a:rPr>
              <a:t> : </a:t>
            </a:r>
            <a:r>
              <a:rPr lang="en-US" sz="2400" dirty="0">
                <a:solidFill>
                  <a:srgbClr val="275851"/>
                </a:solidFill>
              </a:rPr>
              <a:t>an array of the value to apply to the WHERE clause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Return the number of rows affected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2FFCCBD3-4AFC-8A47-8994-3D97F188B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350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SQLiteDatabase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 err="1">
                <a:solidFill>
                  <a:srgbClr val="275851"/>
                </a:solidFill>
              </a:rPr>
              <a:t>int</a:t>
            </a:r>
            <a:r>
              <a:rPr lang="en-US" sz="2640" b="1" dirty="0">
                <a:solidFill>
                  <a:srgbClr val="275851"/>
                </a:solidFill>
              </a:rPr>
              <a:t> delete (String table, String </a:t>
            </a:r>
            <a:r>
              <a:rPr lang="en-US" sz="2640" b="1" dirty="0" err="1">
                <a:solidFill>
                  <a:srgbClr val="275851"/>
                </a:solidFill>
              </a:rPr>
              <a:t>whereClause</a:t>
            </a:r>
            <a:r>
              <a:rPr lang="en-US" sz="2640" b="1" dirty="0">
                <a:solidFill>
                  <a:srgbClr val="275851"/>
                </a:solidFill>
              </a:rPr>
              <a:t>, 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						String[] </a:t>
            </a:r>
            <a:r>
              <a:rPr lang="en-US" sz="2640" b="1" dirty="0" err="1">
                <a:solidFill>
                  <a:srgbClr val="275851"/>
                </a:solidFill>
              </a:rPr>
              <a:t>whereArgs</a:t>
            </a:r>
            <a:r>
              <a:rPr lang="en-US" sz="2640" b="1" dirty="0">
                <a:solidFill>
                  <a:srgbClr val="275851"/>
                </a:solidFill>
              </a:rPr>
              <a:t>) :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b="1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b="1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Example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529840" y="4206686"/>
            <a:ext cx="8321040" cy="155448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SQLiteDatabase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 db = ...</a:t>
            </a:r>
          </a:p>
          <a:p>
            <a:endParaRPr lang="en-US" sz="216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String[] </a:t>
            </a:r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whereArgs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 = {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"1"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 };</a:t>
            </a:r>
          </a:p>
          <a:p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db.delete(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"persons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,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"id=?"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, </a:t>
            </a:r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whereArgs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);</a:t>
            </a:r>
          </a:p>
          <a:p>
            <a:endParaRPr lang="en-US" sz="2160" dirty="0">
              <a:solidFill>
                <a:srgbClr val="595959"/>
              </a:solidFill>
              <a:latin typeface="Courier"/>
              <a:cs typeface="Courier"/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EB9765C0-4AC7-2E42-98B1-FC0EB5BB99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697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SQLiteDatabase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095941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</a:rPr>
              <a:t>Cursor query(String table, String[] columns, 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</a:rPr>
              <a:t>		String selection, String[] </a:t>
            </a:r>
            <a:r>
              <a:rPr lang="en-US" sz="2400" b="1" dirty="0" err="1">
                <a:solidFill>
                  <a:srgbClr val="275851"/>
                </a:solidFill>
              </a:rPr>
              <a:t>selectionArgs</a:t>
            </a:r>
            <a:r>
              <a:rPr lang="en-US" sz="2400" b="1" dirty="0">
                <a:solidFill>
                  <a:srgbClr val="275851"/>
                </a:solidFill>
              </a:rPr>
              <a:t>, 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</a:rPr>
              <a:t>		String </a:t>
            </a:r>
            <a:r>
              <a:rPr lang="en-US" sz="2400" b="1" dirty="0" err="1">
                <a:solidFill>
                  <a:srgbClr val="275851"/>
                </a:solidFill>
              </a:rPr>
              <a:t>groupBy</a:t>
            </a:r>
            <a:r>
              <a:rPr lang="en-US" sz="2400" b="1" dirty="0">
                <a:solidFill>
                  <a:srgbClr val="275851"/>
                </a:solidFill>
              </a:rPr>
              <a:t>, String having, String </a:t>
            </a:r>
            <a:r>
              <a:rPr lang="en-US" sz="2400" b="1" dirty="0" err="1">
                <a:solidFill>
                  <a:srgbClr val="275851"/>
                </a:solidFill>
              </a:rPr>
              <a:t>orderBy</a:t>
            </a:r>
            <a:r>
              <a:rPr lang="en-US" sz="2400" b="1" dirty="0">
                <a:solidFill>
                  <a:srgbClr val="275851"/>
                </a:solidFill>
              </a:rPr>
              <a:t>)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Query the given table, returning a Cursor over the result set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Seven parameters :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</a:rPr>
              <a:t>table : </a:t>
            </a:r>
            <a:r>
              <a:rPr lang="en-US" sz="2400" dirty="0">
                <a:solidFill>
                  <a:srgbClr val="275851"/>
                </a:solidFill>
              </a:rPr>
              <a:t>The table name to compile the query</a:t>
            </a:r>
            <a:endParaRPr lang="en-US" sz="2400" b="1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</a:rPr>
              <a:t>columns : </a:t>
            </a:r>
            <a:r>
              <a:rPr lang="en-US" sz="2400" dirty="0">
                <a:solidFill>
                  <a:srgbClr val="275851"/>
                </a:solidFill>
              </a:rPr>
              <a:t>A list of which columns to return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</a:rPr>
              <a:t>selection : </a:t>
            </a:r>
            <a:r>
              <a:rPr lang="en-US" sz="2400" dirty="0">
                <a:solidFill>
                  <a:srgbClr val="275851"/>
                </a:solidFill>
              </a:rPr>
              <a:t>A filter declaring which rows to return, formatted as an SQL WHERE clause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DBE5DDE2-8794-2C4A-B871-493373931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308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SQLiteDatabase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981637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</a:rPr>
              <a:t>Cursor query(String table, String[] columns, 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</a:rPr>
              <a:t>		String selection, String[] </a:t>
            </a:r>
            <a:r>
              <a:rPr lang="en-US" sz="2400" b="1" dirty="0" err="1">
                <a:solidFill>
                  <a:srgbClr val="275851"/>
                </a:solidFill>
              </a:rPr>
              <a:t>selectionArgs</a:t>
            </a:r>
            <a:r>
              <a:rPr lang="en-US" sz="2400" b="1" dirty="0">
                <a:solidFill>
                  <a:srgbClr val="275851"/>
                </a:solidFill>
              </a:rPr>
              <a:t>, 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</a:rPr>
              <a:t>		String </a:t>
            </a:r>
            <a:r>
              <a:rPr lang="en-US" sz="2400" b="1" dirty="0" err="1">
                <a:solidFill>
                  <a:srgbClr val="275851"/>
                </a:solidFill>
              </a:rPr>
              <a:t>groupBy</a:t>
            </a:r>
            <a:r>
              <a:rPr lang="en-US" sz="2400" b="1" dirty="0">
                <a:solidFill>
                  <a:srgbClr val="275851"/>
                </a:solidFill>
              </a:rPr>
              <a:t>, String having, String </a:t>
            </a:r>
            <a:r>
              <a:rPr lang="en-US" sz="2400" b="1" dirty="0" err="1">
                <a:solidFill>
                  <a:srgbClr val="275851"/>
                </a:solidFill>
              </a:rPr>
              <a:t>orderBy</a:t>
            </a:r>
            <a:r>
              <a:rPr lang="en-US" sz="2400" b="1" dirty="0">
                <a:solidFill>
                  <a:srgbClr val="275851"/>
                </a:solidFill>
              </a:rPr>
              <a:t>) :</a:t>
            </a:r>
            <a:endParaRPr lang="en-US" sz="240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Seven parameters :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 err="1">
                <a:solidFill>
                  <a:srgbClr val="275851"/>
                </a:solidFill>
              </a:rPr>
              <a:t>selectionArgs</a:t>
            </a:r>
            <a:r>
              <a:rPr lang="en-US" sz="2400" b="1" dirty="0">
                <a:solidFill>
                  <a:srgbClr val="275851"/>
                </a:solidFill>
              </a:rPr>
              <a:t> : </a:t>
            </a:r>
            <a:r>
              <a:rPr lang="en-US" sz="2400" dirty="0">
                <a:solidFill>
                  <a:srgbClr val="275851"/>
                </a:solidFill>
              </a:rPr>
              <a:t>You may include ?s in selection, which will be replaced by the values from </a:t>
            </a:r>
            <a:r>
              <a:rPr lang="en-US" sz="2400" dirty="0" err="1">
                <a:solidFill>
                  <a:srgbClr val="275851"/>
                </a:solidFill>
              </a:rPr>
              <a:t>selectionArgs</a:t>
            </a:r>
            <a:endParaRPr lang="en-US" sz="2400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 err="1">
                <a:solidFill>
                  <a:srgbClr val="275851"/>
                </a:solidFill>
              </a:rPr>
              <a:t>groupBy</a:t>
            </a:r>
            <a:r>
              <a:rPr lang="en-US" sz="2400" b="1" dirty="0">
                <a:solidFill>
                  <a:srgbClr val="275851"/>
                </a:solidFill>
              </a:rPr>
              <a:t> : </a:t>
            </a:r>
            <a:r>
              <a:rPr lang="en-US" sz="2400" dirty="0">
                <a:solidFill>
                  <a:srgbClr val="275851"/>
                </a:solidFill>
              </a:rPr>
              <a:t>A filter declaring how to group rows, formatted as an SQL GROUP BY clause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</a:rPr>
              <a:t>having : </a:t>
            </a:r>
            <a:r>
              <a:rPr lang="en-US" sz="2400" dirty="0">
                <a:solidFill>
                  <a:srgbClr val="275851"/>
                </a:solidFill>
              </a:rPr>
              <a:t>A filter declare which row groups to include in the cursor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 err="1">
                <a:solidFill>
                  <a:srgbClr val="275851"/>
                </a:solidFill>
              </a:rPr>
              <a:t>orderBy</a:t>
            </a:r>
            <a:r>
              <a:rPr lang="en-US" sz="2400" b="1" dirty="0">
                <a:solidFill>
                  <a:srgbClr val="275851"/>
                </a:solidFill>
              </a:rPr>
              <a:t> : </a:t>
            </a:r>
            <a:r>
              <a:rPr lang="en-US" sz="2400" dirty="0">
                <a:solidFill>
                  <a:srgbClr val="275851"/>
                </a:solidFill>
              </a:rPr>
              <a:t>How to order the rows, formatted as an SQL ORDER BY clause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7E2EE77C-1651-724D-B3A8-3B614C754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0787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SQLiteDatabase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Cursor query(String table, String[] columns, 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			       String selection, String[] </a:t>
            </a:r>
            <a:r>
              <a:rPr lang="en-US" sz="2640" b="1" dirty="0" err="1">
                <a:solidFill>
                  <a:srgbClr val="275851"/>
                </a:solidFill>
              </a:rPr>
              <a:t>selectionArgs</a:t>
            </a:r>
            <a:r>
              <a:rPr lang="en-US" sz="2640" b="1" dirty="0">
                <a:solidFill>
                  <a:srgbClr val="275851"/>
                </a:solidFill>
              </a:rPr>
              <a:t>, 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			          String </a:t>
            </a:r>
            <a:r>
              <a:rPr lang="en-US" sz="2640" b="1" dirty="0" err="1">
                <a:solidFill>
                  <a:srgbClr val="275851"/>
                </a:solidFill>
              </a:rPr>
              <a:t>groupBy</a:t>
            </a:r>
            <a:r>
              <a:rPr lang="en-US" sz="2640" b="1" dirty="0">
                <a:solidFill>
                  <a:srgbClr val="275851"/>
                </a:solidFill>
              </a:rPr>
              <a:t>, String having, 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27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				  String </a:t>
            </a:r>
            <a:r>
              <a:rPr lang="en-US" sz="2640" b="1" dirty="0" err="1">
                <a:solidFill>
                  <a:srgbClr val="275851"/>
                </a:solidFill>
              </a:rPr>
              <a:t>orderBy</a:t>
            </a:r>
            <a:r>
              <a:rPr lang="en-US" sz="2640" b="1" dirty="0">
                <a:solidFill>
                  <a:srgbClr val="275851"/>
                </a:solidFill>
              </a:rPr>
              <a:t>) :</a:t>
            </a: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Example :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29882" y="3562469"/>
            <a:ext cx="9784080" cy="263163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SQLiteDatabase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 db = ...</a:t>
            </a:r>
          </a:p>
          <a:p>
            <a:endParaRPr lang="en-US" sz="216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String[] columns = { 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ID_COLUMN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, 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NAME_COLUMN 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};</a:t>
            </a:r>
          </a:p>
          <a:p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String[] </a:t>
            </a:r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params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 = {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“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Cartman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 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};</a:t>
            </a:r>
          </a:p>
          <a:p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Cursor result = </a:t>
            </a:r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db.query(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TABLE_NAME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, columns,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”name=?"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								</a:t>
            </a:r>
            <a:r>
              <a:rPr lang="en-US" sz="2160" dirty="0" err="1">
                <a:solidFill>
                  <a:srgbClr val="595959"/>
                </a:solidFill>
                <a:latin typeface="Courier"/>
                <a:cs typeface="Courier"/>
              </a:rPr>
              <a:t>params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,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null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,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null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,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null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,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"1"</a:t>
            </a:r>
            <a:r>
              <a:rPr lang="en-US" sz="2160" dirty="0">
                <a:solidFill>
                  <a:srgbClr val="595959"/>
                </a:solidFill>
                <a:latin typeface="Courier"/>
                <a:cs typeface="Courier"/>
              </a:rPr>
              <a:t>);</a:t>
            </a:r>
          </a:p>
          <a:p>
            <a:endParaRPr lang="en-US" sz="2160" dirty="0">
              <a:solidFill>
                <a:srgbClr val="595959"/>
              </a:solidFill>
              <a:latin typeface="Courier"/>
              <a:cs typeface="Courier"/>
            </a:endParaRPr>
          </a:p>
        </p:txBody>
      </p:sp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5742442E-DFEA-3D46-ABC3-2836A9EAF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7803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Cursor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090608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Provide access to the result set returned by a database query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Methods commonly used are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 err="1">
                <a:solidFill>
                  <a:srgbClr val="275851"/>
                </a:solidFill>
              </a:rPr>
              <a:t>getCount</a:t>
            </a:r>
            <a:r>
              <a:rPr lang="en-US" sz="2400" b="1" dirty="0">
                <a:solidFill>
                  <a:srgbClr val="275851"/>
                </a:solidFill>
              </a:rPr>
              <a:t>() </a:t>
            </a:r>
            <a:r>
              <a:rPr lang="en-US" sz="2400" dirty="0">
                <a:solidFill>
                  <a:srgbClr val="275851"/>
                </a:solidFill>
              </a:rPr>
              <a:t>: returns the number of rows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 err="1">
                <a:solidFill>
                  <a:srgbClr val="275851"/>
                </a:solidFill>
              </a:rPr>
              <a:t>moveToFirst</a:t>
            </a:r>
            <a:r>
              <a:rPr lang="en-US" sz="2400" b="1" dirty="0">
                <a:solidFill>
                  <a:srgbClr val="275851"/>
                </a:solidFill>
              </a:rPr>
              <a:t>()</a:t>
            </a:r>
            <a:r>
              <a:rPr lang="en-US" sz="2400" dirty="0">
                <a:solidFill>
                  <a:srgbClr val="275851"/>
                </a:solidFill>
              </a:rPr>
              <a:t> : moves the cursor to the first row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 err="1">
                <a:solidFill>
                  <a:srgbClr val="275851"/>
                </a:solidFill>
              </a:rPr>
              <a:t>moveToNext</a:t>
            </a:r>
            <a:r>
              <a:rPr lang="en-US" sz="2400" b="1" dirty="0">
                <a:solidFill>
                  <a:srgbClr val="275851"/>
                </a:solidFill>
              </a:rPr>
              <a:t>()</a:t>
            </a:r>
            <a:r>
              <a:rPr lang="en-US" sz="2400" dirty="0">
                <a:solidFill>
                  <a:srgbClr val="275851"/>
                </a:solidFill>
              </a:rPr>
              <a:t> : moves the cursor to the next line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 err="1">
                <a:solidFill>
                  <a:srgbClr val="275851"/>
                </a:solidFill>
              </a:rPr>
              <a:t>isAfterLast</a:t>
            </a:r>
            <a:r>
              <a:rPr lang="en-US" sz="2400" b="1" dirty="0">
                <a:solidFill>
                  <a:srgbClr val="275851"/>
                </a:solidFill>
              </a:rPr>
              <a:t>() </a:t>
            </a:r>
            <a:r>
              <a:rPr lang="en-US" sz="2400" dirty="0">
                <a:solidFill>
                  <a:srgbClr val="275851"/>
                </a:solidFill>
              </a:rPr>
              <a:t>: returns true if the cursor position is after the last row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 err="1">
                <a:solidFill>
                  <a:srgbClr val="275851"/>
                </a:solidFill>
              </a:rPr>
              <a:t>getColumnNames</a:t>
            </a:r>
            <a:r>
              <a:rPr lang="en-US" sz="2400" b="1" dirty="0">
                <a:solidFill>
                  <a:srgbClr val="275851"/>
                </a:solidFill>
              </a:rPr>
              <a:t>()</a:t>
            </a:r>
            <a:r>
              <a:rPr lang="en-US" sz="2400" dirty="0">
                <a:solidFill>
                  <a:srgbClr val="275851"/>
                </a:solidFill>
              </a:rPr>
              <a:t> : returns a string array holding the names of all of the columns in the result set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 err="1">
                <a:solidFill>
                  <a:srgbClr val="275851"/>
                </a:solidFill>
              </a:rPr>
              <a:t>getColumnIndex</a:t>
            </a:r>
            <a:r>
              <a:rPr lang="en-US" sz="2400" b="1" dirty="0">
                <a:solidFill>
                  <a:srgbClr val="275851"/>
                </a:solidFill>
              </a:rPr>
              <a:t>(String name) </a:t>
            </a:r>
            <a:r>
              <a:rPr lang="en-US" sz="2400" dirty="0">
                <a:solidFill>
                  <a:srgbClr val="275851"/>
                </a:solidFill>
              </a:rPr>
              <a:t>: return the index of the corresponding column name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5CF02ED1-8B13-5949-86E3-0B6DEE78FD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8382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Cursor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Example of use :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16291" y="1709410"/>
            <a:ext cx="9509760" cy="457110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String[] columns = { </a:t>
            </a:r>
            <a:r>
              <a:rPr lang="en-US" sz="1920" b="1" dirty="0">
                <a:solidFill>
                  <a:srgbClr val="0000FF"/>
                </a:solidFill>
                <a:latin typeface="Courier"/>
                <a:cs typeface="Courier"/>
              </a:rPr>
              <a:t>“id”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, </a:t>
            </a:r>
            <a:r>
              <a:rPr lang="en-US" sz="1920" b="1" dirty="0">
                <a:solidFill>
                  <a:srgbClr val="0000FF"/>
                </a:solidFill>
                <a:latin typeface="Courier"/>
                <a:cs typeface="Courier"/>
              </a:rPr>
              <a:t>“name”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};</a:t>
            </a:r>
          </a:p>
          <a:p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Cursor result = </a:t>
            </a:r>
            <a:r>
              <a:rPr lang="en-US" sz="1920" dirty="0" err="1">
                <a:solidFill>
                  <a:srgbClr val="595959"/>
                </a:solidFill>
                <a:latin typeface="Courier"/>
                <a:cs typeface="Courier"/>
              </a:rPr>
              <a:t>db.query(</a:t>
            </a:r>
            <a:r>
              <a:rPr lang="en-US" sz="1920" b="1" dirty="0" err="1">
                <a:solidFill>
                  <a:srgbClr val="0000FF"/>
                </a:solidFill>
                <a:latin typeface="Courier"/>
                <a:cs typeface="Courier"/>
              </a:rPr>
              <a:t>“persons</a:t>
            </a:r>
            <a:r>
              <a:rPr lang="en-US" sz="1920" b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, columns, </a:t>
            </a:r>
            <a:r>
              <a:rPr lang="en-US" sz="1920" b="1" dirty="0">
                <a:solidFill>
                  <a:srgbClr val="660066"/>
                </a:solidFill>
                <a:latin typeface="Courier"/>
                <a:cs typeface="Courier"/>
              </a:rPr>
              <a:t>null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								     </a:t>
            </a:r>
            <a:r>
              <a:rPr lang="en-US" sz="1920" b="1" dirty="0">
                <a:solidFill>
                  <a:srgbClr val="660066"/>
                </a:solidFill>
                <a:latin typeface="Courier"/>
                <a:cs typeface="Courier"/>
              </a:rPr>
              <a:t>null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, </a:t>
            </a:r>
            <a:r>
              <a:rPr lang="en-US" sz="1920" b="1" dirty="0">
                <a:solidFill>
                  <a:srgbClr val="660066"/>
                </a:solidFill>
                <a:latin typeface="Courier"/>
                <a:cs typeface="Courier"/>
              </a:rPr>
              <a:t>null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, </a:t>
            </a:r>
            <a:r>
              <a:rPr lang="en-US" sz="1920" b="1" dirty="0">
                <a:solidFill>
                  <a:srgbClr val="660066"/>
                </a:solidFill>
                <a:latin typeface="Courier"/>
                <a:cs typeface="Courier"/>
              </a:rPr>
              <a:t>null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, </a:t>
            </a:r>
            <a:r>
              <a:rPr lang="en-US" sz="1920" b="1" dirty="0">
                <a:solidFill>
                  <a:srgbClr val="660066"/>
                </a:solidFill>
                <a:latin typeface="Courier"/>
                <a:cs typeface="Courier"/>
              </a:rPr>
              <a:t>null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List&lt;Person&gt; persons = </a:t>
            </a:r>
            <a:r>
              <a:rPr lang="en-US" sz="1920" b="1" dirty="0">
                <a:solidFill>
                  <a:srgbClr val="660066"/>
                </a:solidFill>
                <a:latin typeface="Courier"/>
                <a:cs typeface="Courier"/>
              </a:rPr>
              <a:t>new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 </a:t>
            </a:r>
            <a:r>
              <a:rPr lang="en-US" sz="1920" dirty="0" err="1">
                <a:solidFill>
                  <a:srgbClr val="595959"/>
                </a:solidFill>
                <a:latin typeface="Courier"/>
                <a:cs typeface="Courier"/>
              </a:rPr>
              <a:t>ArrayList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&lt;Person&gt;();</a:t>
            </a:r>
          </a:p>
          <a:p>
            <a:r>
              <a:rPr lang="en-US" sz="1920" dirty="0" err="1">
                <a:solidFill>
                  <a:srgbClr val="595959"/>
                </a:solidFill>
                <a:latin typeface="Courier"/>
                <a:cs typeface="Courier"/>
              </a:rPr>
              <a:t>result.moveToFirst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920" b="1" dirty="0" err="1">
                <a:solidFill>
                  <a:srgbClr val="660066"/>
                </a:solidFill>
                <a:latin typeface="Courier"/>
                <a:cs typeface="Courier"/>
              </a:rPr>
              <a:t>while</a:t>
            </a:r>
            <a:r>
              <a:rPr lang="en-US" sz="1920" dirty="0" err="1">
                <a:solidFill>
                  <a:srgbClr val="595959"/>
                </a:solidFill>
                <a:latin typeface="Courier"/>
                <a:cs typeface="Courier"/>
              </a:rPr>
              <a:t>(!result.isAfterLast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()) {</a:t>
            </a:r>
          </a:p>
          <a:p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   Person person = </a:t>
            </a:r>
            <a:r>
              <a:rPr lang="en-US" sz="1920" b="1" dirty="0">
                <a:solidFill>
                  <a:srgbClr val="660066"/>
                </a:solidFill>
                <a:latin typeface="Courier"/>
                <a:cs typeface="Courier"/>
              </a:rPr>
              <a:t>new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 Person();</a:t>
            </a:r>
          </a:p>
          <a:p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   person.setId(result.getLong(</a:t>
            </a:r>
            <a:r>
              <a:rPr lang="en-US" sz="1920" dirty="0">
                <a:solidFill>
                  <a:srgbClr val="0000FF"/>
                </a:solidFill>
                <a:latin typeface="Courier"/>
                <a:cs typeface="Courier"/>
              </a:rPr>
              <a:t>0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));</a:t>
            </a:r>
          </a:p>
          <a:p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   person.setName(result.getString(</a:t>
            </a:r>
            <a:r>
              <a:rPr lang="en-US" sz="1920" dirty="0">
                <a:solidFill>
                  <a:srgbClr val="0000FF"/>
                </a:solidFill>
                <a:latin typeface="Courier"/>
                <a:cs typeface="Courier"/>
              </a:rPr>
              <a:t>1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));</a:t>
            </a:r>
          </a:p>
          <a:p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   </a:t>
            </a:r>
            <a:r>
              <a:rPr lang="en-US" sz="1920" dirty="0" err="1">
                <a:solidFill>
                  <a:srgbClr val="595959"/>
                </a:solidFill>
                <a:latin typeface="Courier"/>
                <a:cs typeface="Courier"/>
              </a:rPr>
              <a:t>persons.add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(person);</a:t>
            </a:r>
          </a:p>
          <a:p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   </a:t>
            </a:r>
            <a:r>
              <a:rPr lang="en-US" sz="1920" dirty="0" err="1">
                <a:solidFill>
                  <a:srgbClr val="595959"/>
                </a:solidFill>
                <a:latin typeface="Courier"/>
                <a:cs typeface="Courier"/>
              </a:rPr>
              <a:t>result.moveToNext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}</a:t>
            </a:r>
          </a:p>
          <a:p>
            <a:r>
              <a:rPr lang="en-US" sz="1920" dirty="0" err="1">
                <a:solidFill>
                  <a:srgbClr val="595959"/>
                </a:solidFill>
                <a:latin typeface="Courier"/>
                <a:cs typeface="Courier"/>
              </a:rPr>
              <a:t>result.close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920" b="1" dirty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1920" dirty="0">
                <a:solidFill>
                  <a:srgbClr val="595959"/>
                </a:solidFill>
                <a:latin typeface="Courier"/>
                <a:cs typeface="Courier"/>
              </a:rPr>
              <a:t> persons;</a:t>
            </a:r>
          </a:p>
        </p:txBody>
      </p:sp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CDC62401-FD2D-6B4C-8A01-B33C5E0C00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081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5161CD96-6067-9A49-9070-A366C2C2F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31DF0C88-1B3F-214B-BD23-9A724BE18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3EE26683-ABAE-F14B-B754-75329FA88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C980A76-A90B-E04E-97FC-85D6B71595B0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34099418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Instance States are cool but it is not the better way to our list of Geek Quotes</a:t>
            </a: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Refactor your application to persist your quotes inside a SQLite Database !</a:t>
            </a:r>
          </a:p>
          <a:p>
            <a:pPr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defRPr/>
            </a:pPr>
            <a:endParaRPr lang="en-US" sz="2640" kern="0" dirty="0">
              <a:solidFill>
                <a:srgbClr val="275851"/>
              </a:solidFill>
              <a:latin typeface="Arial"/>
            </a:endParaRP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b="1" u="sng" kern="0" dirty="0">
                <a:solidFill>
                  <a:srgbClr val="275851"/>
                </a:solidFill>
                <a:latin typeface="Arial"/>
              </a:rPr>
              <a:t>Tip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 : If you want to explore your database, all SQLite Databases are by default stocked inside 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/data/</a:t>
            </a:r>
            <a:r>
              <a:rPr lang="en-US" sz="2640" b="1" kern="0">
                <a:solidFill>
                  <a:srgbClr val="275851"/>
                </a:solidFill>
                <a:latin typeface="Arial"/>
              </a:rPr>
              <a:t>data </a:t>
            </a:r>
            <a:r>
              <a:rPr lang="en-US" sz="2640" kern="0">
                <a:solidFill>
                  <a:srgbClr val="275851"/>
                </a:solidFill>
                <a:latin typeface="Arial"/>
              </a:rPr>
              <a:t>folder</a:t>
            </a:r>
            <a:endParaRPr lang="en-US" sz="2640" kern="0" dirty="0">
              <a:solidFill>
                <a:srgbClr val="275851"/>
              </a:solidFill>
              <a:latin typeface="Arial"/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Persistence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-4206240" y="319024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7AA784F0-FD90-0142-B02F-50A27980F7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443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91828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rgbClr val="275851"/>
                </a:solidFill>
              </a:rPr>
              <a:t>REST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8D8A58C1-7476-EE4B-86CA-027D02DD0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9422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Presentation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Rest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880" dirty="0">
                <a:solidFill>
                  <a:srgbClr val="275851"/>
                </a:solidFill>
              </a:rPr>
              <a:t>Android apps can consume SOAP and REST Web Services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88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880" dirty="0">
                <a:solidFill>
                  <a:srgbClr val="275851"/>
                </a:solidFill>
              </a:rPr>
              <a:t>The libraries needed for REST Web Services are directly available in the SDK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88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880" dirty="0">
                <a:solidFill>
                  <a:srgbClr val="275851"/>
                </a:solidFill>
              </a:rPr>
              <a:t>The libraries for SOAP are not</a:t>
            </a:r>
            <a:br>
              <a:rPr lang="en-US" sz="2880" dirty="0">
                <a:solidFill>
                  <a:srgbClr val="275851"/>
                </a:solidFill>
              </a:rPr>
            </a:br>
            <a:r>
              <a:rPr lang="en-US" sz="2880" dirty="0">
                <a:solidFill>
                  <a:srgbClr val="275851"/>
                </a:solidFill>
              </a:rPr>
              <a:t>in the SDK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830" y="2943213"/>
            <a:ext cx="2851517" cy="2784684"/>
          </a:xfrm>
          <a:prstGeom prst="rect">
            <a:avLst/>
          </a:prstGeom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2A7CE85A-110D-1C44-9431-5A5670A8B1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4414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HttpURLConnection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Rest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Android SDK provides the </a:t>
            </a:r>
            <a:r>
              <a:rPr lang="en-US" sz="2640" b="1" dirty="0" err="1">
                <a:solidFill>
                  <a:srgbClr val="275851"/>
                </a:solidFill>
              </a:rPr>
              <a:t>HttpURLConnection</a:t>
            </a:r>
            <a:r>
              <a:rPr lang="en-US" sz="2640" dirty="0">
                <a:solidFill>
                  <a:srgbClr val="275851"/>
                </a:solidFill>
              </a:rPr>
              <a:t> Library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Provide an efficient, up-to-date, and feature-rich package implementing the client side of the HTTP standards and recommendations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Can’t run from the main thread. Remember the ANR system. You must create an </a:t>
            </a:r>
            <a:r>
              <a:rPr lang="en-US" sz="2640" dirty="0" err="1">
                <a:solidFill>
                  <a:srgbClr val="275851"/>
                </a:solidFill>
              </a:rPr>
              <a:t>AsyncTask</a:t>
            </a:r>
            <a:r>
              <a:rPr lang="en-US" sz="2640" dirty="0">
                <a:solidFill>
                  <a:srgbClr val="275851"/>
                </a:solidFill>
              </a:rPr>
              <a:t> ;) 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Don’t forget add Internet Permission in Manifest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Test is an Internet connection is available before run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0993D036-ECB6-8441-8E7D-843DFD95E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815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HttpURLConnection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Rest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Each request with </a:t>
            </a:r>
            <a:r>
              <a:rPr lang="en-US" sz="2640" dirty="0" err="1">
                <a:solidFill>
                  <a:srgbClr val="275851"/>
                </a:solidFill>
              </a:rPr>
              <a:t>HttpURLConnection</a:t>
            </a:r>
            <a:r>
              <a:rPr lang="en-US" sz="2640" dirty="0">
                <a:solidFill>
                  <a:srgbClr val="275851"/>
                </a:solidFill>
              </a:rPr>
              <a:t> follows the steps above :</a:t>
            </a:r>
          </a:p>
          <a:p>
            <a:pPr marL="1097280" lvl="1" indent="-548640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+mj-lt"/>
              <a:buAutoNum type="arabicPeriod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Add a Try Catch Block</a:t>
            </a:r>
          </a:p>
          <a:p>
            <a:pPr marL="1097280" lvl="1" indent="-548640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+mj-lt"/>
              <a:buAutoNum type="arabicPeriod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Create an instance of </a:t>
            </a:r>
            <a:r>
              <a:rPr lang="en-US" sz="2640" i="1" dirty="0" err="1">
                <a:solidFill>
                  <a:srgbClr val="275851"/>
                </a:solidFill>
              </a:rPr>
              <a:t>HttpURLConnection</a:t>
            </a:r>
            <a:r>
              <a:rPr lang="en-US" sz="2640" i="1" dirty="0">
                <a:solidFill>
                  <a:srgbClr val="275851"/>
                </a:solidFill>
              </a:rPr>
              <a:t> </a:t>
            </a:r>
            <a:r>
              <a:rPr lang="en-US" sz="2640" dirty="0">
                <a:solidFill>
                  <a:srgbClr val="275851"/>
                </a:solidFill>
              </a:rPr>
              <a:t>class</a:t>
            </a:r>
          </a:p>
          <a:p>
            <a:pPr marL="1097280" lvl="1" indent="-548640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+mj-lt"/>
              <a:buAutoNum type="arabicPeriod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Configure properties of the request</a:t>
            </a:r>
          </a:p>
          <a:p>
            <a:pPr marL="1097280" lvl="1" indent="-548640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+mj-lt"/>
              <a:buAutoNum type="arabicPeriod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If POST method, output the stream to the server</a:t>
            </a:r>
          </a:p>
          <a:p>
            <a:pPr marL="1097280" lvl="1" indent="-548640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+mj-lt"/>
              <a:buAutoNum type="arabicPeriod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Catch any exceptions</a:t>
            </a:r>
          </a:p>
          <a:p>
            <a:pPr marL="1097280" lvl="1" indent="-548640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+mj-lt"/>
              <a:buAutoNum type="arabicPeriod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Analysis and processing of the response</a:t>
            </a:r>
          </a:p>
          <a:p>
            <a:pPr marL="1097280" lvl="1" indent="-548640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+mj-lt"/>
              <a:buAutoNum type="arabicPeriod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Close the connection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B1500A6F-9EED-764F-A93B-26CFAFE85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044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HttpURLConnection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Rest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Before connect you can change many parameters: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use Https: 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 err="1">
                <a:solidFill>
                  <a:srgbClr val="275851"/>
                </a:solidFill>
              </a:rPr>
              <a:t>HttpsURLConnection</a:t>
            </a:r>
            <a:r>
              <a:rPr lang="en-US" sz="2640" dirty="0">
                <a:solidFill>
                  <a:srgbClr val="275851"/>
                </a:solidFill>
              </a:rPr>
              <a:t> to https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discard Https check: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 err="1">
                <a:solidFill>
                  <a:srgbClr val="275851"/>
                </a:solidFill>
              </a:rPr>
              <a:t>client.setHostnameVerifier</a:t>
            </a:r>
            <a:r>
              <a:rPr lang="en-US" sz="2640" dirty="0">
                <a:solidFill>
                  <a:srgbClr val="275851"/>
                </a:solidFill>
              </a:rPr>
              <a:t>(DO_NOT_VERIFY);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change defaults Timeout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 err="1">
                <a:solidFill>
                  <a:srgbClr val="275851"/>
                </a:solidFill>
              </a:rPr>
              <a:t>client.setReadTimeout</a:t>
            </a:r>
            <a:r>
              <a:rPr lang="en-US" sz="2640" dirty="0">
                <a:solidFill>
                  <a:srgbClr val="275851"/>
                </a:solidFill>
              </a:rPr>
              <a:t>(10000); // in </a:t>
            </a:r>
            <a:r>
              <a:rPr lang="en-US" sz="2640" dirty="0" err="1">
                <a:solidFill>
                  <a:srgbClr val="275851"/>
                </a:solidFill>
              </a:rPr>
              <a:t>ms</a:t>
            </a:r>
            <a:endParaRPr lang="en-US" sz="2640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 err="1">
                <a:solidFill>
                  <a:srgbClr val="275851"/>
                </a:solidFill>
              </a:rPr>
              <a:t>client.setConnectTimeout</a:t>
            </a:r>
            <a:r>
              <a:rPr lang="en-US" sz="2640" dirty="0">
                <a:solidFill>
                  <a:srgbClr val="275851"/>
                </a:solidFill>
              </a:rPr>
              <a:t>(15000);// in </a:t>
            </a:r>
            <a:r>
              <a:rPr lang="en-US" sz="2640" dirty="0" err="1">
                <a:solidFill>
                  <a:srgbClr val="275851"/>
                </a:solidFill>
              </a:rPr>
              <a:t>ms</a:t>
            </a: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46AE74EE-32BC-1F49-BFDE-4D18A7759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0259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HttpURLConnection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Rest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Before connect, you can change many parameters: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change the name of User-Agent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 err="1">
                <a:solidFill>
                  <a:srgbClr val="275851"/>
                </a:solidFill>
              </a:rPr>
              <a:t>System.setProperty</a:t>
            </a:r>
            <a:r>
              <a:rPr lang="en-US" sz="2160" dirty="0">
                <a:solidFill>
                  <a:srgbClr val="275851"/>
                </a:solidFill>
              </a:rPr>
              <a:t>("</a:t>
            </a:r>
            <a:r>
              <a:rPr lang="en-US" sz="2160" dirty="0" err="1">
                <a:solidFill>
                  <a:srgbClr val="275851"/>
                </a:solidFill>
              </a:rPr>
              <a:t>http.agent</a:t>
            </a:r>
            <a:r>
              <a:rPr lang="en-US" sz="2160" dirty="0">
                <a:solidFill>
                  <a:srgbClr val="275851"/>
                </a:solidFill>
              </a:rPr>
              <a:t>", ”HESIAS/1.0");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After connect, get the http response code: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HttpURLConnection.HTTP_OK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HttpURLConnection.HTTP_NOT_FOUND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HttpURLConnection.HTTP_FORBIDDEN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Etc</a:t>
            </a:r>
            <a:r>
              <a:rPr lang="en-US" sz="1920" dirty="0">
                <a:solidFill>
                  <a:srgbClr val="275851"/>
                </a:solidFill>
              </a:rPr>
              <a:t> </a:t>
            </a:r>
            <a:r>
              <a:rPr lang="mr-IN" sz="1920" dirty="0">
                <a:solidFill>
                  <a:srgbClr val="275851"/>
                </a:solidFill>
              </a:rPr>
              <a:t>…</a:t>
            </a: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281398" y="4984373"/>
            <a:ext cx="6048672" cy="1123325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pPr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440" dirty="0">
                <a:solidFill>
                  <a:srgbClr val="4D4D4D"/>
                </a:solidFill>
              </a:rPr>
              <a:t>if (</a:t>
            </a:r>
            <a:r>
              <a:rPr lang="en-US" sz="1440" dirty="0" err="1">
                <a:solidFill>
                  <a:srgbClr val="4D4D4D"/>
                </a:solidFill>
              </a:rPr>
              <a:t>client.getResponseCode</a:t>
            </a:r>
            <a:r>
              <a:rPr lang="en-US" sz="1440" dirty="0">
                <a:solidFill>
                  <a:srgbClr val="4D4D4D"/>
                </a:solidFill>
              </a:rPr>
              <a:t>() != </a:t>
            </a:r>
            <a:r>
              <a:rPr lang="en-US" sz="1440" dirty="0" err="1">
                <a:solidFill>
                  <a:srgbClr val="4D4D4D"/>
                </a:solidFill>
              </a:rPr>
              <a:t>HttpURLConnection.HTTP_OK</a:t>
            </a:r>
            <a:r>
              <a:rPr lang="en-US" sz="1440" dirty="0">
                <a:solidFill>
                  <a:srgbClr val="4D4D4D"/>
                </a:solidFill>
              </a:rPr>
              <a:t>) {</a:t>
            </a:r>
          </a:p>
          <a:p>
            <a:pPr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440" dirty="0">
                <a:solidFill>
                  <a:srgbClr val="4D4D4D"/>
                </a:solidFill>
              </a:rPr>
              <a:t>	return null;</a:t>
            </a:r>
          </a:p>
          <a:p>
            <a:pPr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440" dirty="0">
                <a:solidFill>
                  <a:srgbClr val="4D4D4D"/>
                </a:solidFill>
              </a:rPr>
              <a:t>}</a:t>
            </a:r>
          </a:p>
        </p:txBody>
      </p:sp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D95C5582-77D5-DF46-B3A9-707CCA44F1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002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Get Request in </a:t>
            </a: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AsyncTask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Rest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88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29882" y="923122"/>
            <a:ext cx="9509760" cy="5357395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@Override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protected String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doInBackground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(Object[] objects) {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HttpURLConnection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client = null;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String result = null;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try {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URL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url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= new URL("http://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www.hesias.fr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/");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client = (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HttpURLConnection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)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url.openConnection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client.setRequestMethod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("GET");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client.connect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...//code to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get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buffer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 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} catch (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MalformedURLException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e) {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e.printStackTrace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} catch (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ProtocolException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e) {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e.printStackTrace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} catch (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IOException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e) {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e.printStackTrace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} finally {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if (client != null) {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client.disconnect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}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}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return result;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}</a:t>
            </a:r>
          </a:p>
        </p:txBody>
      </p:sp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2861E593-00B5-7C4F-B531-4CB0F2CC8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211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Get the buffer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Rest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88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29882" y="923122"/>
            <a:ext cx="9509760" cy="5357395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@Override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protected String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doInBackground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(Object[] objects) {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.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..//code to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create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connection</a:t>
            </a:r>
            <a:endParaRPr lang="fr-FR" sz="1440" dirty="0">
              <a:solidFill>
                <a:srgbClr val="595959"/>
              </a:solidFill>
              <a:latin typeface="Courier"/>
              <a:cs typeface="Courier"/>
            </a:endParaRPr>
          </a:p>
          <a:p>
            <a:pPr lvl="1"/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StringBuffer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sb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= new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StringBuffer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pPr lvl="1"/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InputStream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is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=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null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;</a:t>
            </a:r>
          </a:p>
          <a:p>
            <a:pPr lvl="1"/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try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{</a:t>
            </a:r>
          </a:p>
          <a:p>
            <a:pPr lvl="1"/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is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= new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BufferedInputStream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(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client.getInputStream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());</a:t>
            </a:r>
          </a:p>
          <a:p>
            <a:pPr lvl="1"/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BufferedReader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br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= new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BufferedReader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(new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InputStreamReader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(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is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));</a:t>
            </a:r>
          </a:p>
          <a:p>
            <a:pPr lvl="1"/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   String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inputLine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= "";</a:t>
            </a:r>
          </a:p>
          <a:p>
            <a:pPr lvl="1"/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while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((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inputLine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=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br.readLine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()) !=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null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) {</a:t>
            </a:r>
          </a:p>
          <a:p>
            <a:pPr lvl="1"/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sb.append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(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inputLine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);</a:t>
            </a:r>
          </a:p>
          <a:p>
            <a:pPr lvl="1"/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sb.append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("\n");</a:t>
            </a:r>
          </a:p>
          <a:p>
            <a:pPr lvl="1"/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   }</a:t>
            </a:r>
          </a:p>
          <a:p>
            <a:pPr lvl="1"/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result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=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sb.toString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pPr lvl="1"/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} </a:t>
            </a:r>
          </a:p>
          <a:p>
            <a:pPr lvl="1"/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catch (Exception e) {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e.printStackTrace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();} </a:t>
            </a:r>
          </a:p>
          <a:p>
            <a:pPr lvl="1"/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finally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{</a:t>
            </a:r>
          </a:p>
          <a:p>
            <a:pPr lvl="1"/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   if (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is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!=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null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) {</a:t>
            </a:r>
          </a:p>
          <a:p>
            <a:pPr lvl="1"/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try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{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is.close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(); } </a:t>
            </a:r>
          </a:p>
          <a:p>
            <a:pPr lvl="1"/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       catch (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IOException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e) {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e.printStackTrace</a:t>
            </a:r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();}</a:t>
            </a:r>
          </a:p>
          <a:p>
            <a:pPr lvl="1"/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   }</a:t>
            </a:r>
          </a:p>
          <a:p>
            <a:pPr lvl="1"/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}</a:t>
            </a:r>
          </a:p>
          <a:p>
            <a:r>
              <a:rPr lang="fr-FR" sz="1440" dirty="0">
                <a:solidFill>
                  <a:srgbClr val="595959"/>
                </a:solidFill>
                <a:latin typeface="Courier"/>
                <a:cs typeface="Courier"/>
              </a:rPr>
              <a:t>  ...//code to close </a:t>
            </a:r>
            <a:r>
              <a:rPr lang="fr-FR" sz="1440" dirty="0" err="1">
                <a:solidFill>
                  <a:srgbClr val="595959"/>
                </a:solidFill>
                <a:latin typeface="Courier"/>
                <a:cs typeface="Courier"/>
              </a:rPr>
              <a:t>connection</a:t>
            </a:r>
            <a:endParaRPr lang="fr-FR" sz="144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}</a:t>
            </a:r>
          </a:p>
        </p:txBody>
      </p:sp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182717FD-80F3-2845-B051-A8B95EA50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2336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Post Request in </a:t>
            </a: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AsyncTask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Rest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880" dirty="0">
                <a:solidFill>
                  <a:srgbClr val="275851"/>
                </a:solidFill>
              </a:rPr>
              <a:t>Create a function to send </a:t>
            </a:r>
            <a:r>
              <a:rPr lang="en-US" sz="2880" dirty="0" err="1">
                <a:solidFill>
                  <a:srgbClr val="275851"/>
                </a:solidFill>
              </a:rPr>
              <a:t>Params</a:t>
            </a:r>
            <a:r>
              <a:rPr lang="en-US" sz="2880" dirty="0">
                <a:solidFill>
                  <a:srgbClr val="275851"/>
                </a:solidFill>
              </a:rPr>
              <a:t> in request body</a:t>
            </a:r>
            <a:endParaRPr lang="en-US" sz="216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880" dirty="0">
                <a:solidFill>
                  <a:srgbClr val="275851"/>
                </a:solidFill>
              </a:rPr>
              <a:t>Call the output writer and send </a:t>
            </a:r>
            <a:r>
              <a:rPr lang="en-US" sz="2880" dirty="0" err="1">
                <a:solidFill>
                  <a:srgbClr val="275851"/>
                </a:solidFill>
              </a:rPr>
              <a:t>datas</a:t>
            </a:r>
            <a:endParaRPr lang="en-US" sz="288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429882" y="2564904"/>
            <a:ext cx="9509760" cy="3715613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private String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getQuery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HashMap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&lt;String, String&gt;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params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) throws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UnsupportedEncodingException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{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StringBuilder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result = new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StringBuilder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boolean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first = true;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Iterator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myVeryOwnIterator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=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params.keySet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().iterator();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while(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myVeryOwnIterator.hasNext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()) {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   String key = (String)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myVeryOwnIterator.next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   String value = (String)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params.get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(key);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   if (first) {  first = false; }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   else {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result.append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("&amp;"); }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result.append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URLEncoder.encode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(key, "UTF-8"));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result.append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("=");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result.append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URLEncoder.encode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(value, "UTF-8"));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}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  return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result.toString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}</a:t>
            </a: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E327F015-D076-8C4A-9B87-0ACA4BC2F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8342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Post Request in </a:t>
            </a: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AsyncTask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Rest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88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29882" y="923122"/>
            <a:ext cx="9509760" cy="5357395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@Override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protected String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doInBackground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(Object[] objects) {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URL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url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= new URL("http://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resources.steve-colinet.fr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/tracking/");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client = (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HttpURLConnection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)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url.openConnection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endParaRPr lang="en-US" sz="144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client.setRequestMethod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("POST");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client.setDoOutput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(true);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client.setRequestProperty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("Content-Type", "application/x-www-form-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urlencoded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");</a:t>
            </a:r>
          </a:p>
          <a:p>
            <a:endParaRPr lang="en-US" sz="144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HashMap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&lt;String, String&gt;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params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= new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HashMap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&lt;String, String&gt;();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params.put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("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action","login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");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params.put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("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login","admin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");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params.put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("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password","admin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");</a:t>
            </a:r>
          </a:p>
          <a:p>
            <a:endParaRPr lang="en-US" sz="144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DataOutputStream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dStream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= new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DataOutputStream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client.getOutputStream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dStream.writeBytes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this.getQuery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params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));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dStream.flush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dStream.close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endParaRPr lang="en-US" sz="144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client.connect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();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...//code to get buffer    </a:t>
            </a: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...//code to catch </a:t>
            </a:r>
            <a:r>
              <a:rPr lang="en-US" sz="1440" dirty="0" err="1">
                <a:solidFill>
                  <a:srgbClr val="595959"/>
                </a:solidFill>
                <a:latin typeface="Courier"/>
                <a:cs typeface="Courier"/>
              </a:rPr>
              <a:t>Exeptions</a:t>
            </a:r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      </a:t>
            </a:r>
          </a:p>
          <a:p>
            <a:endParaRPr lang="en-US" sz="144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440" dirty="0">
                <a:solidFill>
                  <a:srgbClr val="595959"/>
                </a:solidFill>
                <a:latin typeface="Courier"/>
                <a:cs typeface="Courier"/>
              </a:rPr>
              <a:t>}</a:t>
            </a:r>
          </a:p>
        </p:txBody>
      </p:sp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F600EAC0-77AB-9247-9A5A-18EAEAED62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0187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Entity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Rest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HTTP Request and HTTP Response can contain data in different format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JSON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XML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Simple Text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HTML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…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You have to generate and/or parse them !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9E2D5753-42D5-BE4E-A9C1-740EFDCD5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9845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Entity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Rest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parse XML, Android SDK provide SAX library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http://www.saxproject.org/quickstart.html</a:t>
            </a: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parse JSON, Android SDK provide JSON library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https://</a:t>
            </a:r>
            <a:r>
              <a:rPr lang="en-US" sz="2640" dirty="0" err="1">
                <a:solidFill>
                  <a:srgbClr val="275851"/>
                </a:solidFill>
              </a:rPr>
              <a:t>www.json.org</a:t>
            </a:r>
            <a:r>
              <a:rPr lang="en-US" sz="2640" dirty="0">
                <a:solidFill>
                  <a:srgbClr val="275851"/>
                </a:solidFill>
              </a:rPr>
              <a:t>/json-</a:t>
            </a:r>
            <a:r>
              <a:rPr lang="en-US" sz="2640" dirty="0" err="1">
                <a:solidFill>
                  <a:srgbClr val="275851"/>
                </a:solidFill>
              </a:rPr>
              <a:t>en.html</a:t>
            </a: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2160" y="3910064"/>
            <a:ext cx="1493520" cy="1493520"/>
          </a:xfrm>
          <a:prstGeom prst="rect">
            <a:avLst/>
          </a:prstGeom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32327680-EE9F-874A-9E77-1610406AA3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30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JSON Example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Rest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Objects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Objects begin and end </a:t>
            </a:r>
            <a:br>
              <a:rPr lang="en-US" sz="2400" dirty="0">
                <a:solidFill>
                  <a:srgbClr val="275851"/>
                </a:solidFill>
              </a:rPr>
            </a:br>
            <a:r>
              <a:rPr lang="en-US" sz="2400" dirty="0">
                <a:solidFill>
                  <a:srgbClr val="275851"/>
                </a:solidFill>
              </a:rPr>
              <a:t>with curly brackets ({})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Object members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Members consist of strings and values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Separated by a colon (:)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Members are separated by commas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Arrays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Begin and end with brackets ([]) and contain values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Values are separated by commas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hape1"/>
          <p:cNvSpPr txBox="1"/>
          <p:nvPr/>
        </p:nvSpPr>
        <p:spPr bwMode="blackWhite">
          <a:xfrm>
            <a:off x="6268820" y="922402"/>
            <a:ext cx="5198859" cy="186512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{"expense":[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{"description":"Severn bridge ",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"amount":"15.0”,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{"description":"Slap up lunch",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"amount":"2000.0",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"expenseDate":"1396250633843"}]}</a:t>
            </a: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71A4C4DC-2A5E-9448-9F13-5C05890EA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5041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JSON Example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Rest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Values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Can be a string, a number, an object, an array, or true, false, or null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Strings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Surrounded by double quotes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Contain Unicode characters or common backslash escapes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hape1"/>
          <p:cNvSpPr txBox="1"/>
          <p:nvPr/>
        </p:nvSpPr>
        <p:spPr bwMode="blackWhite">
          <a:xfrm>
            <a:off x="6268820" y="577484"/>
            <a:ext cx="5198859" cy="216059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{"expense":[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{"description":"Severn bridge ",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"amount":"15.0",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"expenseDate":null},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{"description":"Slap up lunch",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"amount":</a:t>
            </a:r>
            <a:r>
              <a:rPr lang="en-US" sz="1920">
                <a:latin typeface="Courier New" pitchFamily="49" charset="0"/>
                <a:cs typeface="Courier New" pitchFamily="49" charset="0"/>
              </a:rPr>
              <a:t>"2000.0",</a:t>
            </a:r>
            <a:endParaRPr lang="en-US" sz="192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"expenseDate":"1396250633843"}]}</a:t>
            </a: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94AB13CD-0EA3-4540-BFE9-52DD6ABBF7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170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JSON Example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Rest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88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66800" y="1009531"/>
            <a:ext cx="10149840" cy="518457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Student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convertToStudent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JSONObject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object) 				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throws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JSONException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{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Student student =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new</a:t>
            </a:r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Student();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student.setId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(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object.getLong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i="1" dirty="0">
                <a:solidFill>
                  <a:srgbClr val="3366FF"/>
                </a:solidFill>
                <a:latin typeface="Courier"/>
                <a:cs typeface="Courier"/>
              </a:rPr>
              <a:t>ID_FIELD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student.setFirstName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object.getString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i="1" dirty="0">
                <a:solidFill>
                  <a:srgbClr val="3366FF"/>
                </a:solidFill>
                <a:latin typeface="Courier"/>
                <a:cs typeface="Courier"/>
              </a:rPr>
              <a:t>FIRST_NAME_FIELD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student.setLastName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object.getString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i="1" dirty="0">
                <a:solidFill>
                  <a:srgbClr val="3366FF"/>
                </a:solidFill>
                <a:latin typeface="Courier"/>
                <a:cs typeface="Courier"/>
              </a:rPr>
              <a:t>LAST_NAME_FIELD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String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formatedDate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=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object.getString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i="1" dirty="0">
                <a:solidFill>
                  <a:srgbClr val="3366FF"/>
                </a:solidFill>
                <a:latin typeface="Courier"/>
                <a:cs typeface="Courier"/>
              </a:rPr>
              <a:t>BIRTH_DATE_FIELD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try</a:t>
            </a:r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{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student.setBirthDate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dateFormat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.parse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formatedDate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}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catch</a:t>
            </a:r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ParseException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e) {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Log.e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i="1" dirty="0">
                <a:solidFill>
                  <a:srgbClr val="3366FF"/>
                </a:solidFill>
                <a:latin typeface="Courier"/>
                <a:cs typeface="Courier"/>
              </a:rPr>
              <a:t>LOG_TAG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"Parse Exception!"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e);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}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student;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}</a:t>
            </a:r>
          </a:p>
        </p:txBody>
      </p:sp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EA91715D-B9CE-F540-AB46-7AA4A5F1D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101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JSON Example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Rest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88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66800" y="1095941"/>
            <a:ext cx="10386595" cy="518457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JSONObject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convertToJson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(Student student) 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			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throws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JSONException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{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JSONObject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jsonStudent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=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new</a:t>
            </a:r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JSONObject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();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jsonStudent.put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i="1" dirty="0">
                <a:solidFill>
                  <a:srgbClr val="3366FF"/>
                </a:solidFill>
                <a:latin typeface="Courier"/>
                <a:cs typeface="Courier"/>
              </a:rPr>
              <a:t>ID_FIELD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student</a:t>
            </a:r>
            <a:r>
              <a:rPr lang="en-US" sz="216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.</a:t>
            </a:r>
            <a:r>
              <a:rPr lang="en-US" sz="216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getId());</a:t>
            </a:r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jsonStudent.put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i="1" dirty="0">
                <a:solidFill>
                  <a:srgbClr val="3366FF"/>
                </a:solidFill>
                <a:latin typeface="Courier"/>
                <a:cs typeface="Courier"/>
              </a:rPr>
              <a:t>FIRST_NAME_FIELD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student.getFirstName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());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jsonStudent.put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i="1" dirty="0" err="1">
                <a:solidFill>
                  <a:srgbClr val="3366FF"/>
                </a:solidFill>
                <a:latin typeface="Courier"/>
                <a:cs typeface="Courier"/>
              </a:rPr>
              <a:t>LAST_NAME_FIELD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,student.getLastName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());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jsonStudent.put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i="1" dirty="0">
                <a:solidFill>
                  <a:srgbClr val="3366FF"/>
                </a:solidFill>
                <a:latin typeface="Courier"/>
                <a:cs typeface="Courier"/>
              </a:rPr>
              <a:t>BIRTH_DATE_FIELD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dateFormat.format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student.getBirthDate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()));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jsonStudent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}</a:t>
            </a:r>
          </a:p>
        </p:txBody>
      </p:sp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ABDF6E88-4E39-B748-80C9-2F73EFA250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5709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5161CD96-6067-9A49-9070-A366C2C2F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31DF0C88-1B3F-214B-BD23-9A724BE18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3EE26683-ABAE-F14B-B754-75329FA88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C980A76-A90B-E04E-97FC-85D6B71595B0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204651352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48640" lvl="1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defRPr/>
            </a:pPr>
            <a:endParaRPr lang="en-US" sz="2640" kern="0" dirty="0">
              <a:solidFill>
                <a:srgbClr val="275851"/>
              </a:solidFill>
              <a:latin typeface="Arial"/>
            </a:endParaRPr>
          </a:p>
          <a:p>
            <a:pPr marL="548640" lvl="1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defRPr/>
            </a:pPr>
            <a:r>
              <a:rPr lang="en-US" sz="2640" kern="0">
                <a:solidFill>
                  <a:srgbClr val="275851"/>
                </a:solidFill>
                <a:latin typeface="Arial"/>
              </a:rPr>
              <a:t>Refactor 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your Android Application to use your new Web Services from </a:t>
            </a:r>
            <a:r>
              <a:rPr lang="en-US" sz="1600" kern="0" dirty="0">
                <a:solidFill>
                  <a:srgbClr val="275851"/>
                </a:solidFill>
                <a:latin typeface="Arial"/>
              </a:rPr>
              <a:t>https://</a:t>
            </a:r>
            <a:r>
              <a:rPr lang="en-US" sz="1600" kern="0" dirty="0" err="1">
                <a:solidFill>
                  <a:srgbClr val="275851"/>
                </a:solidFill>
                <a:latin typeface="Arial"/>
              </a:rPr>
              <a:t>steve-colinet.fr</a:t>
            </a:r>
            <a:r>
              <a:rPr lang="en-US" sz="1600" kern="0" dirty="0">
                <a:solidFill>
                  <a:srgbClr val="275851"/>
                </a:solidFill>
                <a:latin typeface="Arial"/>
              </a:rPr>
              <a:t>/</a:t>
            </a:r>
            <a:r>
              <a:rPr lang="en-US" sz="1600" kern="0" dirty="0" err="1">
                <a:solidFill>
                  <a:srgbClr val="275851"/>
                </a:solidFill>
                <a:latin typeface="Arial"/>
              </a:rPr>
              <a:t>Ressources</a:t>
            </a:r>
            <a:r>
              <a:rPr lang="en-US" sz="1600" kern="0" dirty="0">
                <a:solidFill>
                  <a:srgbClr val="275851"/>
                </a:solidFill>
                <a:latin typeface="Arial"/>
              </a:rPr>
              <a:t>/Android/Resources/</a:t>
            </a:r>
            <a:r>
              <a:rPr lang="en-US" sz="1600" kern="0" dirty="0" err="1">
                <a:solidFill>
                  <a:srgbClr val="275851"/>
                </a:solidFill>
                <a:latin typeface="Arial"/>
              </a:rPr>
              <a:t>GeekQuotes.php</a:t>
            </a:r>
            <a:endParaRPr lang="en-US" sz="2640" kern="0" dirty="0">
              <a:solidFill>
                <a:srgbClr val="275851"/>
              </a:solidFill>
              <a:latin typeface="Arial"/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Rest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-4206240" y="319024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-3129279" y="445008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1" name="Picture 1"/>
          <p:cNvPicPr>
            <a:picLocks noChangeAspect="1"/>
          </p:cNvPicPr>
          <p:nvPr/>
        </p:nvPicPr>
        <p:blipFill rotWithShape="1">
          <a:blip r:embed="rId4"/>
          <a:srcRect l="-1" t="-1334" r="-665" b="-667"/>
          <a:stretch/>
        </p:blipFill>
        <p:spPr>
          <a:xfrm>
            <a:off x="392966" y="4379506"/>
            <a:ext cx="1992600" cy="2018992"/>
          </a:xfrm>
          <a:prstGeom prst="rect">
            <a:avLst/>
          </a:prstGeom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E72473F1-BFDE-2A4F-865D-5E3C4ABCF2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5561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50485E-6 L 1.07882 -0.01248 " pathEditMode="relative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5161CD96-6067-9A49-9070-A366C2C2F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31DF0C88-1B3F-214B-BD23-9A724BE18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3EE26683-ABAE-F14B-B754-75329FA88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C980A76-A90B-E04E-97FC-85D6B71595B0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2289706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1E8BC282-D7F5-4349-9852-DAD267631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7220"/>
            <a:ext cx="7776467" cy="504056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</a:rPr>
              <a:t>The end</a:t>
            </a:r>
          </a:p>
        </p:txBody>
      </p:sp>
      <p:pic>
        <p:nvPicPr>
          <p:cNvPr id="5" name="Picture 2" descr="D:\Users\Renaud\Desktop\StageFinEtudesSupinfo\Icons-New\v3\Min\Conclusion.png">
            <a:extLst>
              <a:ext uri="{FF2B5EF4-FFF2-40B4-BE49-F238E27FC236}">
                <a16:creationId xmlns:a16="http://schemas.microsoft.com/office/drawing/2014/main" id="{20FA3D28-599E-164A-8179-7AB9FEC8E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6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1583056C-C864-2645-BC23-C81CDB738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6569" y="285738"/>
            <a:ext cx="8569647" cy="4230687"/>
          </a:xfrm>
        </p:spPr>
        <p:txBody>
          <a:bodyPr/>
          <a:lstStyle/>
          <a:p>
            <a:pPr marL="0" indent="0" algn="ctr">
              <a:buNone/>
            </a:pPr>
            <a:endParaRPr lang="fr-FR" sz="24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24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40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6000" i="1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r>
              <a:rPr lang="fr-FR" sz="6000" i="1" dirty="0" err="1">
                <a:solidFill>
                  <a:srgbClr val="275851"/>
                </a:solidFill>
              </a:rPr>
              <a:t>Thanks</a:t>
            </a:r>
            <a:r>
              <a:rPr lang="fr-FR" sz="6000" i="1" dirty="0">
                <a:solidFill>
                  <a:srgbClr val="275851"/>
                </a:solidFill>
              </a:rPr>
              <a:t> for </a:t>
            </a:r>
            <a:r>
              <a:rPr lang="fr-FR" sz="6000" i="1" dirty="0" err="1">
                <a:solidFill>
                  <a:srgbClr val="275851"/>
                </a:solidFill>
              </a:rPr>
              <a:t>your</a:t>
            </a:r>
            <a:r>
              <a:rPr lang="fr-FR" sz="6000" i="1" dirty="0">
                <a:solidFill>
                  <a:srgbClr val="275851"/>
                </a:solidFill>
              </a:rPr>
              <a:t> attention</a:t>
            </a:r>
          </a:p>
        </p:txBody>
      </p:sp>
    </p:spTree>
    <p:extLst>
      <p:ext uri="{BB962C8B-B14F-4D97-AF65-F5344CB8AC3E}">
        <p14:creationId xmlns:p14="http://schemas.microsoft.com/office/powerpoint/2010/main" val="188095886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hème Office">
  <a:themeElements>
    <a:clrScheme name="Hesias">
      <a:dk1>
        <a:srgbClr val="000000"/>
      </a:dk1>
      <a:lt1>
        <a:srgbClr val="FFFFFF"/>
      </a:lt1>
      <a:dk2>
        <a:srgbClr val="006C5B"/>
      </a:dk2>
      <a:lt2>
        <a:srgbClr val="E7E6E6"/>
      </a:lt2>
      <a:accent1>
        <a:srgbClr val="006C5B"/>
      </a:accent1>
      <a:accent2>
        <a:srgbClr val="004949"/>
      </a:accent2>
      <a:accent3>
        <a:srgbClr val="DC3413"/>
      </a:accent3>
      <a:accent4>
        <a:srgbClr val="833820"/>
      </a:accent4>
      <a:accent5>
        <a:srgbClr val="5B9BD5"/>
      </a:accent5>
      <a:accent6>
        <a:srgbClr val="70AD47"/>
      </a:accent6>
      <a:hlink>
        <a:srgbClr val="DC3413"/>
      </a:hlink>
      <a:folHlink>
        <a:srgbClr val="DC341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f966af7-78ed-4ba4-a7f5-bfc849a274d1" xsi:nil="true"/>
    <lcf76f155ced4ddcb4097134ff3c332f xmlns="8e154af7-d5f6-48ef-9563-f6c509d80c1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E0AAB6B5B4224A9029BD355F4820CE" ma:contentTypeVersion="18" ma:contentTypeDescription="Crée un document." ma:contentTypeScope="" ma:versionID="639b2cb482eba64945f12b8dcb45b2c3">
  <xsd:schema xmlns:xsd="http://www.w3.org/2001/XMLSchema" xmlns:xs="http://www.w3.org/2001/XMLSchema" xmlns:p="http://schemas.microsoft.com/office/2006/metadata/properties" xmlns:ns2="8e154af7-d5f6-48ef-9563-f6c509d80c11" xmlns:ns3="df966af7-78ed-4ba4-a7f5-bfc849a274d1" targetNamespace="http://schemas.microsoft.com/office/2006/metadata/properties" ma:root="true" ma:fieldsID="eaa394128a7d9724a14035e8f583b2fb" ns2:_="" ns3:_="">
    <xsd:import namespace="8e154af7-d5f6-48ef-9563-f6c509d80c11"/>
    <xsd:import namespace="df966af7-78ed-4ba4-a7f5-bfc849a274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154af7-d5f6-48ef-9563-f6c509d80c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52dd717a-7125-490e-8fcc-63ab56c967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966af7-78ed-4ba4-a7f5-bfc849a274d1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a3742501-4f97-470a-898e-681d3f04c44b}" ma:internalName="TaxCatchAll" ma:showField="CatchAllData" ma:web="df966af7-78ed-4ba4-a7f5-bfc849a274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036FF3-E82C-4E6B-9870-3E43751CD9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3E052A-AA0B-4925-B551-867AB405485F}">
  <ds:schemaRefs>
    <ds:schemaRef ds:uri="8e154af7-d5f6-48ef-9563-f6c509d80c11"/>
    <ds:schemaRef ds:uri="df966af7-78ed-4ba4-a7f5-bfc849a274d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C36659A-5546-494C-BFC5-D806493268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154af7-d5f6-48ef-9563-f6c509d80c11"/>
    <ds:schemaRef ds:uri="df966af7-78ed-4ba4-a7f5-bfc849a274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6531</TotalTime>
  <Words>7150</Words>
  <Application>Microsoft Macintosh PowerPoint</Application>
  <PresentationFormat>Grand écran</PresentationFormat>
  <Paragraphs>1347</Paragraphs>
  <Slides>78</Slides>
  <Notes>65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78</vt:i4>
      </vt:variant>
    </vt:vector>
  </HeadingPairs>
  <TitlesOfParts>
    <vt:vector size="89" baseType="lpstr">
      <vt:lpstr>Arial</vt:lpstr>
      <vt:lpstr>Bahnschrift</vt:lpstr>
      <vt:lpstr>Calibri</vt:lpstr>
      <vt:lpstr>Calibri Light</vt:lpstr>
      <vt:lpstr>Courier</vt:lpstr>
      <vt:lpstr>Courier New</vt:lpstr>
      <vt:lpstr>Myriad Pro</vt:lpstr>
      <vt:lpstr>Times New Roman</vt:lpstr>
      <vt:lpstr>Verdana</vt:lpstr>
      <vt:lpstr>Wingdings</vt:lpstr>
      <vt:lpstr>Thème Office</vt:lpstr>
      <vt:lpstr>Présentation PowerPoint</vt:lpstr>
      <vt:lpstr>Présentation PowerPoint</vt:lpstr>
      <vt:lpstr>Course objectives</vt:lpstr>
      <vt:lpstr>Course plan</vt:lpstr>
      <vt:lpstr>THREAD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ASYNCTASK</vt:lpstr>
      <vt:lpstr>Présentation PowerPoint</vt:lpstr>
      <vt:lpstr>Présentation PowerPoint</vt:lpstr>
      <vt:lpstr>Présentation PowerPoint</vt:lpstr>
      <vt:lpstr>PERSISTENCE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REST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Laurent SANSELME</dc:creator>
  <cp:lastModifiedBy>Microsoft Office User</cp:lastModifiedBy>
  <cp:revision>32</cp:revision>
  <dcterms:created xsi:type="dcterms:W3CDTF">2021-03-12T16:53:08Z</dcterms:created>
  <dcterms:modified xsi:type="dcterms:W3CDTF">2024-06-07T14:50:20Z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0x0101007FE0AAB6B5B4224A9029BD355F4820CE</vt:lpwstr>
  </property>
  <property fmtid="{D5CDD505-2E9C-101B-9397-08002B2CF9AE}" pid="3" name="MediaServiceImageTags">
    <vt:lpwstr/>
  </property>
</Properties>
</file>